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146848769" r:id="rId6"/>
    <p:sldId id="2146848777" r:id="rId7"/>
    <p:sldId id="2146848781" r:id="rId8"/>
    <p:sldId id="2146848804" r:id="rId9"/>
    <p:sldId id="2146848772" r:id="rId10"/>
    <p:sldId id="2146848763" r:id="rId11"/>
    <p:sldId id="2146848771" r:id="rId12"/>
    <p:sldId id="2146848775" r:id="rId13"/>
    <p:sldId id="2146848803" r:id="rId14"/>
    <p:sldId id="2146848778" r:id="rId15"/>
    <p:sldId id="2146848779" r:id="rId16"/>
  </p:sldIdLst>
  <p:sldSz cx="12192000" cy="6858000"/>
  <p:notesSz cx="6858000" cy="9144000"/>
  <p:defaultTextStyle>
    <a:defPPr>
      <a:defRPr lang="en-US"/>
    </a:defPPr>
    <a:lvl1pPr marL="0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1pPr>
    <a:lvl2pPr marL="544102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2pPr>
    <a:lvl3pPr marL="1088204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3pPr>
    <a:lvl4pPr marL="1632305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4pPr>
    <a:lvl5pPr marL="2176407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5pPr>
    <a:lvl6pPr marL="2720509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6pPr>
    <a:lvl7pPr marL="3264611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7pPr>
    <a:lvl8pPr marL="3808712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8pPr>
    <a:lvl9pPr marL="4352814" algn="l" defTabSz="544102" rtl="0" eaLnBrk="1" latinLnBrk="0" hangingPunct="1">
      <a:defRPr sz="21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8" pos="3840" userDrawn="1">
          <p15:clr>
            <a:srgbClr val="A4A3A4"/>
          </p15:clr>
        </p15:guide>
        <p15:guide id="9" orient="horz" pos="22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289540-8621-77A2-D49B-470ACED93B7F}" name="Steve Graziano" initials="SG" userId="S::steve@pivotdesign.onmicrosoft.com::54a5e862-bea6-4a71-b9ae-1da45e717962" providerId="AD"/>
  <p188:author id="{4A676E73-571F-B428-55BE-E6179747346B}" name="Jimmy Hansen" initials="JH" userId="S::jimmy@pivotdesign.onmicrosoft.com::764df372-a97e-4558-b049-58f99ff0e1ff" providerId="AD"/>
  <p188:author id="{7E2CE6A8-A791-5B86-8DE8-A608036CBA9F}" name="Downs, Melissa" initials="DM" userId="S::downsm@lantheus.com::0fe1e85f-93c0-49fa-8f4a-bf378db909f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en, Eric M" initials="GEM" lastIdx="1" clrIdx="0">
    <p:extLst>
      <p:ext uri="{19B8F6BF-5375-455C-9EA6-DF929625EA0E}">
        <p15:presenceInfo xmlns:p15="http://schemas.microsoft.com/office/powerpoint/2012/main" userId="S::greene@lantheus.com::9ffbac1d-44bd-4b21-9ce4-a021ea2d70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D9D9D9"/>
    <a:srgbClr val="E4F4E9"/>
    <a:srgbClr val="BEE4CA"/>
    <a:srgbClr val="909090"/>
    <a:srgbClr val="696969"/>
    <a:srgbClr val="5C5C5C"/>
    <a:srgbClr val="565656"/>
    <a:srgbClr val="003D8A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A4799-4680-4E5A-A8FC-BD192C6D41D8}" v="1" dt="2024-08-30T12:49:14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84318" autoAdjust="0"/>
  </p:normalViewPr>
  <p:slideViewPr>
    <p:cSldViewPr snapToGrid="0">
      <p:cViewPr varScale="1">
        <p:scale>
          <a:sx n="88" d="100"/>
          <a:sy n="88" d="100"/>
        </p:scale>
        <p:origin x="90" y="210"/>
      </p:cViewPr>
      <p:guideLst>
        <p:guide pos="3840"/>
        <p:guide orient="horz" pos="22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1" d="100"/>
        <a:sy n="61" d="100"/>
      </p:scale>
      <p:origin x="0" y="-1740"/>
    </p:cViewPr>
  </p:sorterViewPr>
  <p:notesViewPr>
    <p:cSldViewPr snapToGrid="0" showGuides="1">
      <p:cViewPr varScale="1">
        <p:scale>
          <a:sx n="100" d="100"/>
          <a:sy n="100" d="100"/>
        </p:scale>
        <p:origin x="1500" y="6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ldman, Ira" userId="81a37809-8fac-40c5-b79c-0994967929df" providerId="ADAL" clId="{6CAA4799-4680-4E5A-A8FC-BD192C6D41D8}"/>
    <pc:docChg chg="custSel addSld modSld sldOrd">
      <pc:chgData name="Goldman, Ira" userId="81a37809-8fac-40c5-b79c-0994967929df" providerId="ADAL" clId="{6CAA4799-4680-4E5A-A8FC-BD192C6D41D8}" dt="2024-08-30T14:50:00.089" v="1200" actId="6549"/>
      <pc:docMkLst>
        <pc:docMk/>
      </pc:docMkLst>
      <pc:sldChg chg="modSp mod">
        <pc:chgData name="Goldman, Ira" userId="81a37809-8fac-40c5-b79c-0994967929df" providerId="ADAL" clId="{6CAA4799-4680-4E5A-A8FC-BD192C6D41D8}" dt="2024-08-30T12:51:51.075" v="491" actId="20577"/>
        <pc:sldMkLst>
          <pc:docMk/>
          <pc:sldMk cId="0" sldId="256"/>
        </pc:sldMkLst>
        <pc:spChg chg="mod">
          <ac:chgData name="Goldman, Ira" userId="81a37809-8fac-40c5-b79c-0994967929df" providerId="ADAL" clId="{6CAA4799-4680-4E5A-A8FC-BD192C6D41D8}" dt="2024-08-30T12:51:51.075" v="491" actId="20577"/>
          <ac:spMkLst>
            <pc:docMk/>
            <pc:sldMk cId="0" sldId="256"/>
            <ac:spMk id="8" creationId="{DBF5DE5B-6171-CC9C-38E5-AE001D278246}"/>
          </ac:spMkLst>
        </pc:spChg>
      </pc:sldChg>
      <pc:sldChg chg="modSp mod">
        <pc:chgData name="Goldman, Ira" userId="81a37809-8fac-40c5-b79c-0994967929df" providerId="ADAL" clId="{6CAA4799-4680-4E5A-A8FC-BD192C6D41D8}" dt="2024-08-30T14:40:20.830" v="1083" actId="115"/>
        <pc:sldMkLst>
          <pc:docMk/>
          <pc:sldMk cId="2082165907" sldId="2146848769"/>
        </pc:sldMkLst>
        <pc:spChg chg="mod">
          <ac:chgData name="Goldman, Ira" userId="81a37809-8fac-40c5-b79c-0994967929df" providerId="ADAL" clId="{6CAA4799-4680-4E5A-A8FC-BD192C6D41D8}" dt="2024-08-30T14:40:20.830" v="1083" actId="115"/>
          <ac:spMkLst>
            <pc:docMk/>
            <pc:sldMk cId="2082165907" sldId="2146848769"/>
            <ac:spMk id="5" creationId="{0E2417F5-9C38-4E56-B551-5A8E018CBAE9}"/>
          </ac:spMkLst>
        </pc:spChg>
      </pc:sldChg>
      <pc:sldChg chg="modSp mod">
        <pc:chgData name="Goldman, Ira" userId="81a37809-8fac-40c5-b79c-0994967929df" providerId="ADAL" clId="{6CAA4799-4680-4E5A-A8FC-BD192C6D41D8}" dt="2024-08-30T14:35:55.022" v="1081" actId="20577"/>
        <pc:sldMkLst>
          <pc:docMk/>
          <pc:sldMk cId="457528088" sldId="2146848778"/>
        </pc:sldMkLst>
        <pc:spChg chg="mod">
          <ac:chgData name="Goldman, Ira" userId="81a37809-8fac-40c5-b79c-0994967929df" providerId="ADAL" clId="{6CAA4799-4680-4E5A-A8FC-BD192C6D41D8}" dt="2024-08-30T14:35:55.022" v="1081" actId="20577"/>
          <ac:spMkLst>
            <pc:docMk/>
            <pc:sldMk cId="457528088" sldId="2146848778"/>
            <ac:spMk id="6" creationId="{00000000-0000-0000-0000-000000000000}"/>
          </ac:spMkLst>
        </pc:spChg>
      </pc:sldChg>
      <pc:sldChg chg="modSp mod">
        <pc:chgData name="Goldman, Ira" userId="81a37809-8fac-40c5-b79c-0994967929df" providerId="ADAL" clId="{6CAA4799-4680-4E5A-A8FC-BD192C6D41D8}" dt="2024-08-30T14:40:40.731" v="1084" actId="255"/>
        <pc:sldMkLst>
          <pc:docMk/>
          <pc:sldMk cId="0" sldId="2146848781"/>
        </pc:sldMkLst>
        <pc:spChg chg="mod">
          <ac:chgData name="Goldman, Ira" userId="81a37809-8fac-40c5-b79c-0994967929df" providerId="ADAL" clId="{6CAA4799-4680-4E5A-A8FC-BD192C6D41D8}" dt="2024-08-30T14:40:40.731" v="1084" actId="255"/>
          <ac:spMkLst>
            <pc:docMk/>
            <pc:sldMk cId="0" sldId="2146848781"/>
            <ac:spMk id="75" creationId="{00000000-0000-0000-0000-000000000000}"/>
          </ac:spMkLst>
        </pc:spChg>
      </pc:sldChg>
      <pc:sldChg chg="modSp mod">
        <pc:chgData name="Goldman, Ira" userId="81a37809-8fac-40c5-b79c-0994967929df" providerId="ADAL" clId="{6CAA4799-4680-4E5A-A8FC-BD192C6D41D8}" dt="2024-08-30T14:50:00.089" v="1200" actId="6549"/>
        <pc:sldMkLst>
          <pc:docMk/>
          <pc:sldMk cId="3478877131" sldId="2146848803"/>
        </pc:sldMkLst>
        <pc:spChg chg="mod">
          <ac:chgData name="Goldman, Ira" userId="81a37809-8fac-40c5-b79c-0994967929df" providerId="ADAL" clId="{6CAA4799-4680-4E5A-A8FC-BD192C6D41D8}" dt="2024-08-30T14:50:00.089" v="1200" actId="6549"/>
          <ac:spMkLst>
            <pc:docMk/>
            <pc:sldMk cId="3478877131" sldId="2146848803"/>
            <ac:spMk id="9" creationId="{CDED4788-CA0C-1C5C-7062-8D19A891C8F6}"/>
          </ac:spMkLst>
        </pc:spChg>
        <pc:spChg chg="mod">
          <ac:chgData name="Goldman, Ira" userId="81a37809-8fac-40c5-b79c-0994967929df" providerId="ADAL" clId="{6CAA4799-4680-4E5A-A8FC-BD192C6D41D8}" dt="2024-08-30T14:33:54.813" v="1021" actId="20577"/>
          <ac:spMkLst>
            <pc:docMk/>
            <pc:sldMk cId="3478877131" sldId="2146848803"/>
            <ac:spMk id="24" creationId="{86492A19-54B6-1752-E9EF-C9D59D0AE2CA}"/>
          </ac:spMkLst>
        </pc:spChg>
      </pc:sldChg>
      <pc:sldChg chg="modSp add mod ord">
        <pc:chgData name="Goldman, Ira" userId="81a37809-8fac-40c5-b79c-0994967929df" providerId="ADAL" clId="{6CAA4799-4680-4E5A-A8FC-BD192C6D41D8}" dt="2024-08-30T14:32:40.892" v="969" actId="255"/>
        <pc:sldMkLst>
          <pc:docMk/>
          <pc:sldMk cId="2515851515" sldId="2146848804"/>
        </pc:sldMkLst>
        <pc:spChg chg="mod">
          <ac:chgData name="Goldman, Ira" userId="81a37809-8fac-40c5-b79c-0994967929df" providerId="ADAL" clId="{6CAA4799-4680-4E5A-A8FC-BD192C6D41D8}" dt="2024-08-30T14:22:32.663" v="595" actId="20577"/>
          <ac:spMkLst>
            <pc:docMk/>
            <pc:sldMk cId="2515851515" sldId="2146848804"/>
            <ac:spMk id="2" creationId="{AEE75586-EDA8-45A3-91B9-3C69ED8A6303}"/>
          </ac:spMkLst>
        </pc:spChg>
        <pc:spChg chg="mod">
          <ac:chgData name="Goldman, Ira" userId="81a37809-8fac-40c5-b79c-0994967929df" providerId="ADAL" clId="{6CAA4799-4680-4E5A-A8FC-BD192C6D41D8}" dt="2024-08-30T14:32:40.892" v="969" actId="255"/>
          <ac:spMkLst>
            <pc:docMk/>
            <pc:sldMk cId="2515851515" sldId="2146848804"/>
            <ac:spMk id="5" creationId="{0E2417F5-9C38-4E56-B551-5A8E018CBA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113A9-23CB-FE42-8184-824CAD76C145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D9CB3-042D-4D47-B4B4-72A5CB7230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86D229D5-BE89-444C-B240-48CD752A2EBB}" type="datetimeFigureOut">
              <a:rPr lang="en-US" smtClean="0"/>
              <a:pPr/>
              <a:t>8/30/2024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684213"/>
            <a:ext cx="4794250" cy="2697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23887" y="3559175"/>
            <a:ext cx="5610226" cy="4900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363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latin typeface="Century Gothic" panose="020B0502020202020204" pitchFamily="34" charset="0"/>
              </a:defRPr>
            </a:lvl1pPr>
          </a:lstStyle>
          <a:p>
            <a:fld id="{1B5E96A3-99F5-7045-AB02-720144D92E8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544102" rtl="0" eaLnBrk="1" latinLnBrk="0" hangingPunct="1">
      <a:spcAft>
        <a:spcPts val="400"/>
      </a:spcAft>
      <a:buFont typeface="Arial" panose="020B0604020202020204" pitchFamily="34" charset="0"/>
      <a:buChar char="•"/>
      <a:defRPr sz="11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514350" indent="-171450" algn="l" defTabSz="544102" rtl="0" eaLnBrk="1" latinLnBrk="0" hangingPunct="1">
      <a:spcAft>
        <a:spcPts val="4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857250" indent="-171450" algn="l" defTabSz="544102" rtl="0" eaLnBrk="1" latinLnBrk="0" hangingPunct="1">
      <a:spcAft>
        <a:spcPts val="4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200150" indent="-171450" algn="l" defTabSz="544102" rtl="0" eaLnBrk="1" latinLnBrk="0" hangingPunct="1">
      <a:spcAft>
        <a:spcPts val="4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600200" indent="-228600" algn="l" defTabSz="544102" rtl="0" eaLnBrk="1" latinLnBrk="0" hangingPunct="1">
      <a:spcAft>
        <a:spcPts val="4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720509" algn="l" defTabSz="544102" rtl="0" eaLnBrk="1" latinLnBrk="0" hangingPunct="1">
      <a:defRPr sz="1449" kern="1200">
        <a:solidFill>
          <a:schemeClr val="tx1"/>
        </a:solidFill>
        <a:latin typeface="+mn-lt"/>
        <a:ea typeface="+mn-ea"/>
        <a:cs typeface="+mn-cs"/>
      </a:defRPr>
    </a:lvl6pPr>
    <a:lvl7pPr marL="3264611" algn="l" defTabSz="544102" rtl="0" eaLnBrk="1" latinLnBrk="0" hangingPunct="1">
      <a:defRPr sz="1449" kern="1200">
        <a:solidFill>
          <a:schemeClr val="tx1"/>
        </a:solidFill>
        <a:latin typeface="+mn-lt"/>
        <a:ea typeface="+mn-ea"/>
        <a:cs typeface="+mn-cs"/>
      </a:defRPr>
    </a:lvl7pPr>
    <a:lvl8pPr marL="3808712" algn="l" defTabSz="544102" rtl="0" eaLnBrk="1" latinLnBrk="0" hangingPunct="1">
      <a:defRPr sz="1449" kern="1200">
        <a:solidFill>
          <a:schemeClr val="tx1"/>
        </a:solidFill>
        <a:latin typeface="+mn-lt"/>
        <a:ea typeface="+mn-ea"/>
        <a:cs typeface="+mn-cs"/>
      </a:defRPr>
    </a:lvl8pPr>
    <a:lvl9pPr marL="4352814" algn="l" defTabSz="544102" rtl="0" eaLnBrk="1" latinLnBrk="0" hangingPunct="1">
      <a:defRPr sz="14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E96A3-99F5-7045-AB02-720144D92E8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2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E96A3-99F5-7045-AB02-720144D92E8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231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E96A3-99F5-7045-AB02-720144D92E8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66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E96A3-99F5-7045-AB02-720144D92E8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7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E96A3-99F5-7045-AB02-720144D92E8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06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E96A3-99F5-7045-AB02-720144D92E8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7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4E3FB91-A107-4C18-80FF-4B5159AE163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490442" cy="6858000"/>
          </a:xfrm>
          <a:custGeom>
            <a:avLst/>
            <a:gdLst>
              <a:gd name="connsiteX0" fmla="*/ 0 w 12982575"/>
              <a:gd name="connsiteY0" fmla="*/ 0 h 13716000"/>
              <a:gd name="connsiteX1" fmla="*/ 12982575 w 12982575"/>
              <a:gd name="connsiteY1" fmla="*/ 0 h 13716000"/>
              <a:gd name="connsiteX2" fmla="*/ 12982575 w 12982575"/>
              <a:gd name="connsiteY2" fmla="*/ 12587543 h 13716000"/>
              <a:gd name="connsiteX3" fmla="*/ 11029345 w 12982575"/>
              <a:gd name="connsiteY3" fmla="*/ 13716000 h 13716000"/>
              <a:gd name="connsiteX4" fmla="*/ 0 w 12982575"/>
              <a:gd name="connsiteY4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82575" h="13716000">
                <a:moveTo>
                  <a:pt x="0" y="0"/>
                </a:moveTo>
                <a:lnTo>
                  <a:pt x="12982575" y="0"/>
                </a:lnTo>
                <a:lnTo>
                  <a:pt x="12982575" y="12587543"/>
                </a:lnTo>
                <a:lnTo>
                  <a:pt x="11029345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05546" y="1238604"/>
            <a:ext cx="4165557" cy="1935693"/>
          </a:xfrm>
        </p:spPr>
        <p:txBody>
          <a:bodyPr anchor="b" anchorCtr="0"/>
          <a:lstStyle>
            <a:lvl1pPr>
              <a:lnSpc>
                <a:spcPct val="95000"/>
              </a:lnSpc>
              <a:defRPr sz="4198" b="1" spc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5546" y="3377142"/>
            <a:ext cx="3645565" cy="381000"/>
          </a:xfrm>
        </p:spPr>
        <p:txBody>
          <a:bodyPr/>
          <a:lstStyle>
            <a:lvl1pPr marL="0" indent="0" algn="l">
              <a:buNone/>
              <a:defRPr sz="1200" spc="0">
                <a:solidFill>
                  <a:schemeClr val="tx2"/>
                </a:solidFill>
              </a:defRPr>
            </a:lvl1pPr>
            <a:lvl2pPr marL="544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4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8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AC8BE9-E159-4ADF-AE87-4CECC700FA61}"/>
              </a:ext>
            </a:extLst>
          </p:cNvPr>
          <p:cNvCxnSpPr>
            <a:cxnSpLocks/>
          </p:cNvCxnSpPr>
          <p:nvPr userDrawn="1"/>
        </p:nvCxnSpPr>
        <p:spPr>
          <a:xfrm flipV="1">
            <a:off x="5440404" y="3011400"/>
            <a:ext cx="6769238" cy="3897400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C0DA63-25A3-792C-2017-E803441F0C91}"/>
              </a:ext>
            </a:extLst>
          </p:cNvPr>
          <p:cNvCxnSpPr/>
          <p:nvPr userDrawn="1"/>
        </p:nvCxnSpPr>
        <p:spPr>
          <a:xfrm rot="5400000">
            <a:off x="3078886" y="3429000"/>
            <a:ext cx="6858000" cy="794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74234" y="5975604"/>
            <a:ext cx="1869705" cy="425196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A3D270-95C7-1A0E-7D2E-F2C69ADF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74234" y="6552989"/>
            <a:ext cx="1738571" cy="2413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0E5FD7-293B-9A78-5539-347B61B0B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2805" y="6552989"/>
            <a:ext cx="198095" cy="241300"/>
          </a:xfrm>
        </p:spPr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459CEA-7365-E433-A62B-321A6F5240D4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9513" y="1371600"/>
            <a:ext cx="11432976" cy="4245694"/>
          </a:xfrm>
        </p:spPr>
        <p:txBody>
          <a:bodyPr/>
          <a:lstStyle>
            <a:lvl1pPr marL="228600" indent="-228600">
              <a:defRPr spc="0"/>
            </a:lvl1pPr>
            <a:lvl2pPr>
              <a:defRPr spc="0"/>
            </a:lvl2pPr>
            <a:lvl3pPr>
              <a:defRPr spc="0"/>
            </a:lvl3pPr>
            <a:lvl4pPr>
              <a:defRPr spc="0"/>
            </a:lvl4pPr>
            <a:lvl5pPr>
              <a:defRPr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76CCEFE7-3936-199D-7243-59AEDF6AF4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9512" y="5784422"/>
            <a:ext cx="11432977" cy="336304"/>
          </a:xfrm>
          <a:noFill/>
        </p:spPr>
        <p:txBody>
          <a:bodyPr/>
          <a:lstStyle>
            <a:lvl1pPr marL="0" indent="0" algn="l">
              <a:buFontTx/>
              <a:buNone/>
              <a:defRPr sz="1800" b="1" spc="-35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9512" y="6123266"/>
            <a:ext cx="11432977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79513" y="141167"/>
            <a:ext cx="11432976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EBC52E-885F-BB97-CC17-D56E1447EC97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12" y="1920240"/>
            <a:ext cx="5487829" cy="3763160"/>
          </a:xfrm>
        </p:spPr>
        <p:txBody>
          <a:bodyPr/>
          <a:lstStyle>
            <a:lvl1pPr marL="227013" indent="-227013">
              <a:defRPr sz="1800" spc="0"/>
            </a:lvl1pPr>
            <a:lvl2pPr marL="573088" indent="-231775">
              <a:defRPr sz="1600" spc="0"/>
            </a:lvl2pPr>
            <a:lvl3pPr marL="1028700" indent="-228600">
              <a:defRPr sz="1400" spc="0"/>
            </a:lvl3pPr>
            <a:lvl4pPr marL="1487488" indent="-231775">
              <a:defRPr sz="1200" spc="0"/>
            </a:lvl4pPr>
            <a:lvl5pPr marL="1828800" indent="-227013">
              <a:defRPr sz="110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322711" y="1920240"/>
            <a:ext cx="5487829" cy="3763160"/>
          </a:xfrm>
        </p:spPr>
        <p:txBody>
          <a:bodyPr/>
          <a:lstStyle>
            <a:lvl1pPr marL="227013" indent="-227013">
              <a:defRPr sz="1800" spc="0"/>
            </a:lvl1pPr>
            <a:lvl2pPr marL="573088" indent="-231775">
              <a:defRPr sz="1600" spc="0"/>
            </a:lvl2pPr>
            <a:lvl3pPr marL="1028700" indent="-228600">
              <a:defRPr sz="1400" spc="0"/>
            </a:lvl3pPr>
            <a:lvl4pPr marL="1487488" indent="-231775">
              <a:tabLst/>
              <a:defRPr sz="1200" spc="0"/>
            </a:lvl4pPr>
            <a:lvl5pPr marL="1828800" indent="-227013">
              <a:defRPr sz="110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6323071" y="1371600"/>
            <a:ext cx="5487829" cy="448056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379512" y="1379554"/>
            <a:ext cx="5487829" cy="448056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379512" y="5783490"/>
            <a:ext cx="11431388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A8EE94D-57E7-005E-AA45-1BB42BC48B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9512" y="6123267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FBB3B6-CFBF-A69A-97F0-4E9B29FEC501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11" y="1828800"/>
            <a:ext cx="3292697" cy="3840480"/>
          </a:xfrm>
        </p:spPr>
        <p:txBody>
          <a:bodyPr/>
          <a:lstStyle>
            <a:lvl1pPr marL="231775" indent="-231775">
              <a:defRPr sz="1600" spc="0"/>
            </a:lvl1pPr>
            <a:lvl2pPr marL="573088" indent="-231775">
              <a:defRPr sz="1399" spc="0"/>
            </a:lvl2pPr>
            <a:lvl3pPr marL="914400" indent="-227013">
              <a:tabLst/>
              <a:defRPr sz="1200" spc="0"/>
            </a:lvl3pPr>
            <a:lvl4pPr marL="1255713" indent="-227013">
              <a:defRPr sz="1100" spc="0"/>
            </a:lvl4pPr>
            <a:lvl5pPr marL="1601788" indent="-230188">
              <a:tabLst/>
              <a:defRPr sz="100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043211" y="1828800"/>
            <a:ext cx="3292697" cy="3840480"/>
          </a:xfrm>
        </p:spPr>
        <p:txBody>
          <a:bodyPr/>
          <a:lstStyle>
            <a:lvl1pPr>
              <a:defRPr sz="1600" spc="0"/>
            </a:lvl1pPr>
            <a:lvl2pPr marL="573088" indent="-231775">
              <a:defRPr sz="1399" spc="0"/>
            </a:lvl2pPr>
            <a:lvl3pPr marL="914400" indent="-227013">
              <a:defRPr sz="1200" spc="0"/>
            </a:lvl3pPr>
            <a:lvl4pPr marL="1255713" indent="-227013">
              <a:defRPr sz="1100" spc="0"/>
            </a:lvl4pPr>
            <a:lvl5pPr marL="1601788" indent="-230188">
              <a:defRPr sz="100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043210" y="1371601"/>
            <a:ext cx="3292697" cy="394819"/>
          </a:xfrm>
        </p:spPr>
        <p:txBody>
          <a:bodyPr/>
          <a:lstStyle>
            <a:lvl1pPr marL="0" indent="0">
              <a:buNone/>
              <a:defRPr sz="18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379511" y="1371601"/>
            <a:ext cx="3292697" cy="394819"/>
          </a:xfrm>
        </p:spPr>
        <p:txBody>
          <a:bodyPr/>
          <a:lstStyle>
            <a:lvl1pPr marL="0" indent="0">
              <a:buNone/>
              <a:defRPr sz="18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379512" y="5783491"/>
            <a:ext cx="11431388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2C5D17B-15E0-6B0C-67C9-DD136C8617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9512" y="6123263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 for Chart/Text Slide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379511" y="1379554"/>
            <a:ext cx="5870448" cy="39319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9511" y="1824377"/>
            <a:ext cx="5870448" cy="3840480"/>
          </a:xfrm>
        </p:spPr>
        <p:txBody>
          <a:bodyPr/>
          <a:lstStyle>
            <a:lvl1pPr marL="227013" indent="-227013">
              <a:defRPr sz="1600" spc="0"/>
            </a:lvl1pPr>
            <a:lvl2pPr marL="573088" indent="-231775">
              <a:defRPr sz="1400" spc="0"/>
            </a:lvl2pPr>
            <a:lvl3pPr marL="1028700" indent="-228600">
              <a:defRPr sz="1200" spc="0"/>
            </a:lvl3pPr>
            <a:lvl4pPr marL="1487488" indent="-231775">
              <a:defRPr sz="1100" spc="0"/>
            </a:lvl4pPr>
            <a:lvl5pPr marL="1828800" indent="-227013">
              <a:defRPr sz="1050"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6825679" y="1371600"/>
            <a:ext cx="4985221" cy="39319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825319" y="1824377"/>
            <a:ext cx="4985221" cy="3763160"/>
          </a:xfrm>
        </p:spPr>
        <p:txBody>
          <a:bodyPr/>
          <a:lstStyle>
            <a:lvl1pPr marL="227013" indent="-227013">
              <a:defRPr sz="1600" spc="0"/>
            </a:lvl1pPr>
            <a:lvl2pPr marL="573088" indent="-231775">
              <a:defRPr sz="1400" spc="0"/>
            </a:lvl2pPr>
            <a:lvl3pPr marL="1028700" indent="-228600">
              <a:defRPr sz="1200" spc="0"/>
            </a:lvl3pPr>
            <a:lvl4pPr marL="1487488" indent="-231775">
              <a:tabLst/>
              <a:defRPr sz="1100" spc="0"/>
            </a:lvl4pPr>
            <a:lvl5pPr marL="1828800" indent="-227013">
              <a:defRPr sz="105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379512" y="5783490"/>
            <a:ext cx="11431388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A8EE94D-57E7-005E-AA45-1BB42BC48B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9512" y="6123267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EBC52E-885F-BB97-CC17-D56E1447EC97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18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>
          <p15:clr>
            <a:srgbClr val="FBAE40"/>
          </p15:clr>
        </p15:guide>
        <p15:guide id="2" orient="horz" pos="3864">
          <p15:clr>
            <a:srgbClr val="FBAE40"/>
          </p15:clr>
        </p15:guide>
        <p15:guide id="3" orient="horz" pos="4056">
          <p15:clr>
            <a:srgbClr val="FBAE40"/>
          </p15:clr>
        </p15:guide>
        <p15:guide id="4" pos="239">
          <p15:clr>
            <a:srgbClr val="FBAE40"/>
          </p15:clr>
        </p15:guide>
        <p15:guide id="5" pos="744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hart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 for Chart/Text Slide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379511" y="1379554"/>
            <a:ext cx="8613648" cy="39319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9511" y="1824377"/>
            <a:ext cx="8613648" cy="4297680"/>
          </a:xfrm>
        </p:spPr>
        <p:txBody>
          <a:bodyPr/>
          <a:lstStyle>
            <a:lvl1pPr marL="227013" indent="-227013">
              <a:defRPr sz="1800" spc="0"/>
            </a:lvl1pPr>
            <a:lvl2pPr marL="573088" indent="-231775">
              <a:defRPr sz="1600" spc="0"/>
            </a:lvl2pPr>
            <a:lvl3pPr marL="1028700" indent="-228600">
              <a:defRPr sz="1400" spc="0"/>
            </a:lvl3pPr>
            <a:lvl4pPr marL="1487488" indent="-231775">
              <a:defRPr sz="1200" spc="0"/>
            </a:lvl4pPr>
            <a:lvl5pPr marL="1828800" indent="-227013">
              <a:defRPr sz="1100"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9107489" y="1378974"/>
            <a:ext cx="2703411" cy="393192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9107129" y="1824376"/>
            <a:ext cx="2703411" cy="4297680"/>
          </a:xfrm>
        </p:spPr>
        <p:txBody>
          <a:bodyPr/>
          <a:lstStyle>
            <a:lvl1pPr marL="169863" indent="-169863">
              <a:defRPr sz="1400" spc="0"/>
            </a:lvl1pPr>
            <a:lvl2pPr marL="400050" indent="-171450">
              <a:defRPr sz="1200" spc="0"/>
            </a:lvl2pPr>
            <a:lvl3pPr marL="685800" indent="-171450">
              <a:defRPr sz="1100" spc="0"/>
            </a:lvl3pPr>
            <a:lvl4pPr marL="914400" indent="-169863">
              <a:tabLst/>
              <a:defRPr sz="1050" spc="0"/>
            </a:lvl4pPr>
            <a:lvl5pPr marL="1084263" indent="-114300">
              <a:defRPr sz="100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A8EE94D-57E7-005E-AA45-1BB42BC48B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9512" y="6123267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EBC52E-885F-BB97-CC17-D56E1447EC97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068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>
          <p15:clr>
            <a:srgbClr val="FBAE40"/>
          </p15:clr>
        </p15:guide>
        <p15:guide id="2" orient="horz" pos="3864">
          <p15:clr>
            <a:srgbClr val="FBAE40"/>
          </p15:clr>
        </p15:guide>
        <p15:guide id="3" orient="horz" pos="4056">
          <p15:clr>
            <a:srgbClr val="FBAE40"/>
          </p15:clr>
        </p15:guide>
        <p15:guide id="4" pos="239">
          <p15:clr>
            <a:srgbClr val="FBAE40"/>
          </p15:clr>
        </p15:guide>
        <p15:guide id="5" pos="744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Blank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E35023-F3C0-3FBD-F5C4-77B47A3DEDE4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4D6F9AF-31EF-9003-66E5-3396CC908E4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1672" y="1371600"/>
            <a:ext cx="3443029" cy="4389120"/>
          </a:xfrm>
        </p:spPr>
        <p:txBody>
          <a:bodyPr/>
          <a:lstStyle>
            <a:lvl1pPr marL="171450" indent="-171450">
              <a:defRPr sz="1399" spc="0" baseline="0"/>
            </a:lvl1pPr>
            <a:lvl2pPr marL="400050" indent="-173038" defTabSz="514350">
              <a:defRPr sz="1200" spc="0" baseline="0"/>
            </a:lvl2pPr>
            <a:lvl3pPr marL="741363" indent="-168275">
              <a:defRPr sz="1000" spc="0" baseline="0"/>
            </a:lvl3pPr>
            <a:lvl4pPr marL="1087438" indent="-173038">
              <a:defRPr sz="1000" spc="0" baseline="0"/>
            </a:lvl4pPr>
            <a:lvl5pPr marL="1428750" indent="-173038">
              <a:defRPr sz="1000" spc="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CEBD05-B1C9-0D8D-815A-3C2C281AFDC5}"/>
              </a:ext>
            </a:extLst>
          </p:cNvPr>
          <p:cNvCxnSpPr>
            <a:cxnSpLocks/>
          </p:cNvCxnSpPr>
          <p:nvPr userDrawn="1"/>
        </p:nvCxnSpPr>
        <p:spPr>
          <a:xfrm>
            <a:off x="4096576" y="1370869"/>
            <a:ext cx="0" cy="4389120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9BD60E6E-B086-4D0F-FD8B-AD527E1F40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12" y="6123267"/>
            <a:ext cx="11432977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779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239" userDrawn="1">
          <p15:clr>
            <a:srgbClr val="FBAE40"/>
          </p15:clr>
        </p15:guide>
        <p15:guide id="6" pos="744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Blank Righ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E35023-F3C0-3FBD-F5C4-77B47A3DEDE4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4301AC-141D-DB01-C7FE-13D94BBE800F}"/>
              </a:ext>
            </a:extLst>
          </p:cNvPr>
          <p:cNvCxnSpPr>
            <a:cxnSpLocks/>
          </p:cNvCxnSpPr>
          <p:nvPr userDrawn="1"/>
        </p:nvCxnSpPr>
        <p:spPr>
          <a:xfrm>
            <a:off x="4096576" y="1370869"/>
            <a:ext cx="0" cy="4114800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2DF20A9-0507-23F8-F77C-67485C952AB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1672" y="1371600"/>
            <a:ext cx="3443029" cy="4114068"/>
          </a:xfrm>
        </p:spPr>
        <p:txBody>
          <a:bodyPr/>
          <a:lstStyle>
            <a:lvl1pPr marL="171450" indent="-171450">
              <a:defRPr sz="1399" spc="0" baseline="0"/>
            </a:lvl1pPr>
            <a:lvl2pPr marL="400050" indent="-173038" defTabSz="514350">
              <a:defRPr sz="1200" spc="0" baseline="0"/>
            </a:lvl2pPr>
            <a:lvl3pPr marL="741363" indent="-168275">
              <a:defRPr sz="1000" spc="0" baseline="0"/>
            </a:lvl3pPr>
            <a:lvl4pPr marL="1087438" indent="-173038">
              <a:defRPr sz="1000" spc="0" baseline="0"/>
            </a:lvl4pPr>
            <a:lvl5pPr marL="1428750" indent="-173038">
              <a:defRPr sz="1000" spc="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63CBBD6-AF86-E952-B852-A135C3BBDD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12" y="6123267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C091959F-1BA5-F7CB-88B4-8AF9563112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9512" y="5784420"/>
            <a:ext cx="11432977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340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eft, Blank Righ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E35023-F3C0-3FBD-F5C4-77B47A3DEDE4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4301AC-141D-DB01-C7FE-13D94BBE800F}"/>
              </a:ext>
            </a:extLst>
          </p:cNvPr>
          <p:cNvCxnSpPr>
            <a:cxnSpLocks/>
          </p:cNvCxnSpPr>
          <p:nvPr userDrawn="1"/>
        </p:nvCxnSpPr>
        <p:spPr>
          <a:xfrm>
            <a:off x="4096576" y="1370869"/>
            <a:ext cx="0" cy="4114800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C418B46-B5B6-5310-D4A3-9B3AB396B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11" y="1828800"/>
            <a:ext cx="3345201" cy="3840480"/>
          </a:xfrm>
        </p:spPr>
        <p:txBody>
          <a:bodyPr/>
          <a:lstStyle>
            <a:lvl1pPr marL="231775" indent="-231775">
              <a:spcBef>
                <a:spcPts val="600"/>
              </a:spcBef>
              <a:spcAft>
                <a:spcPts val="300"/>
              </a:spcAft>
              <a:defRPr sz="1400" spc="0"/>
            </a:lvl1pPr>
            <a:lvl2pPr marL="573088" indent="-231775">
              <a:spcAft>
                <a:spcPts val="300"/>
              </a:spcAft>
              <a:defRPr sz="1200" spc="0"/>
            </a:lvl2pPr>
            <a:lvl3pPr marL="914400" indent="-227013">
              <a:spcAft>
                <a:spcPts val="300"/>
              </a:spcAft>
              <a:tabLst/>
              <a:defRPr sz="1100" spc="0"/>
            </a:lvl3pPr>
            <a:lvl4pPr marL="1255713" indent="-227013">
              <a:spcAft>
                <a:spcPts val="300"/>
              </a:spcAft>
              <a:defRPr sz="1050" spc="0"/>
            </a:lvl4pPr>
            <a:lvl5pPr marL="1601788" indent="-230188">
              <a:spcAft>
                <a:spcPts val="300"/>
              </a:spcAft>
              <a:tabLst/>
              <a:defRPr sz="900"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536BFF5E-34F6-DF58-A14D-18C7C78023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511" y="1371601"/>
            <a:ext cx="3345201" cy="394819"/>
          </a:xfrm>
        </p:spPr>
        <p:txBody>
          <a:bodyPr/>
          <a:lstStyle>
            <a:lvl1pPr marL="0" indent="0">
              <a:buNone/>
              <a:defRPr sz="18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77BB081-3BE3-2BCF-7D53-ED0BDB2FD8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9512" y="5783491"/>
            <a:ext cx="11431388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46F9768B-1828-F78A-7574-EA07EB67E4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9512" y="6123263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4077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E35023-F3C0-3FBD-F5C4-77B47A3DEDE4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DD8381-E91A-5CFC-BC4A-DE72B0FAF410}"/>
              </a:ext>
            </a:extLst>
          </p:cNvPr>
          <p:cNvCxnSpPr>
            <a:cxnSpLocks/>
          </p:cNvCxnSpPr>
          <p:nvPr userDrawn="1"/>
        </p:nvCxnSpPr>
        <p:spPr>
          <a:xfrm>
            <a:off x="8056421" y="1370869"/>
            <a:ext cx="0" cy="4389120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26F2B4-AFBF-9071-CED5-92B0A08CC8C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67871" y="1367881"/>
            <a:ext cx="3443029" cy="4389120"/>
          </a:xfrm>
        </p:spPr>
        <p:txBody>
          <a:bodyPr/>
          <a:lstStyle>
            <a:lvl1pPr marL="171450" indent="-171450">
              <a:defRPr sz="1399" spc="0" baseline="0"/>
            </a:lvl1pPr>
            <a:lvl2pPr marL="400050" indent="-173038" defTabSz="514350">
              <a:defRPr sz="1200" spc="0" baseline="0"/>
            </a:lvl2pPr>
            <a:lvl3pPr marL="741363" indent="-168275">
              <a:defRPr sz="1000" spc="0" baseline="0"/>
            </a:lvl3pPr>
            <a:lvl4pPr marL="1087438" indent="-173038">
              <a:defRPr sz="1000" spc="0" baseline="0"/>
            </a:lvl4pPr>
            <a:lvl5pPr marL="1428750" indent="-173038">
              <a:defRPr sz="1000" spc="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6262ECF-54EB-A581-B6F9-4F8E92F249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12" y="6123267"/>
            <a:ext cx="11432977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237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FBB3B6-CFBF-A69A-97F0-4E9B29FEC501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9511" y="1828800"/>
            <a:ext cx="3567089" cy="3931920"/>
          </a:xfrm>
        </p:spPr>
        <p:txBody>
          <a:bodyPr/>
          <a:lstStyle>
            <a:lvl1pPr marL="231775" indent="-231775">
              <a:defRPr sz="1600" spc="0"/>
            </a:lvl1pPr>
            <a:lvl2pPr marL="573088" indent="-231775">
              <a:defRPr sz="1399" spc="0"/>
            </a:lvl2pPr>
            <a:lvl3pPr marL="914400" indent="-227013">
              <a:tabLst/>
              <a:defRPr sz="1200" spc="0"/>
            </a:lvl3pPr>
            <a:lvl4pPr marL="1255713" indent="-227013">
              <a:defRPr sz="1100" spc="0"/>
            </a:lvl4pPr>
            <a:lvl5pPr marL="1601788" indent="-230188">
              <a:tabLst/>
              <a:defRPr sz="1000"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311661" y="1828800"/>
            <a:ext cx="3567089" cy="3931920"/>
          </a:xfrm>
        </p:spPr>
        <p:txBody>
          <a:bodyPr/>
          <a:lstStyle>
            <a:lvl1pPr>
              <a:defRPr sz="1600" spc="0"/>
            </a:lvl1pPr>
            <a:lvl2pPr marL="573088" indent="-231775">
              <a:defRPr sz="1399" spc="0"/>
            </a:lvl2pPr>
            <a:lvl3pPr marL="914400" indent="-227013">
              <a:defRPr sz="1200" spc="0"/>
            </a:lvl3pPr>
            <a:lvl4pPr marL="1255713" indent="-227013">
              <a:defRPr sz="1100" spc="0"/>
            </a:lvl4pPr>
            <a:lvl5pPr marL="1601788" indent="-230188">
              <a:defRPr sz="1000"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311661" y="1371601"/>
            <a:ext cx="3567089" cy="394819"/>
          </a:xfrm>
        </p:spPr>
        <p:txBody>
          <a:bodyPr/>
          <a:lstStyle>
            <a:lvl1pPr marL="0" indent="0">
              <a:buNone/>
              <a:defRPr sz="18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379511" y="1371601"/>
            <a:ext cx="3567089" cy="394819"/>
          </a:xfrm>
        </p:spPr>
        <p:txBody>
          <a:bodyPr/>
          <a:lstStyle>
            <a:lvl1pPr marL="0" indent="0">
              <a:buNone/>
              <a:defRPr sz="18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379512" y="5783491"/>
            <a:ext cx="11431388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2C5D17B-15E0-6B0C-67C9-DD136C8617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9512" y="6123263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5565872-CE1C-4C3A-5FB6-D1ADD2C0F88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243811" y="1828800"/>
            <a:ext cx="3567089" cy="3931920"/>
          </a:xfrm>
        </p:spPr>
        <p:txBody>
          <a:bodyPr/>
          <a:lstStyle>
            <a:lvl1pPr>
              <a:defRPr sz="1600" spc="0"/>
            </a:lvl1pPr>
            <a:lvl2pPr marL="573088" indent="-231775">
              <a:defRPr sz="1399" spc="0"/>
            </a:lvl2pPr>
            <a:lvl3pPr marL="914400" indent="-227013">
              <a:defRPr sz="1200" spc="0"/>
            </a:lvl3pPr>
            <a:lvl4pPr marL="1255713" indent="-227013">
              <a:defRPr sz="1100" spc="0"/>
            </a:lvl4pPr>
            <a:lvl5pPr marL="1601788" indent="-230188">
              <a:defRPr sz="1000"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39B6457F-4E08-7058-B38C-B7E3FBABEDB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43810" y="1371601"/>
            <a:ext cx="3567089" cy="394819"/>
          </a:xfrm>
        </p:spPr>
        <p:txBody>
          <a:bodyPr/>
          <a:lstStyle>
            <a:lvl1pPr marL="0" indent="0">
              <a:buNone/>
              <a:defRPr sz="18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0205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4ABC09CB-48DD-3E2C-83A7-030EB27F4AC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93522" y="0"/>
            <a:ext cx="11798479" cy="6858000"/>
          </a:xfrm>
          <a:custGeom>
            <a:avLst/>
            <a:gdLst>
              <a:gd name="connsiteX0" fmla="*/ 5702301 w 23591838"/>
              <a:gd name="connsiteY0" fmla="*/ 0 h 13716000"/>
              <a:gd name="connsiteX1" fmla="*/ 23591838 w 23591838"/>
              <a:gd name="connsiteY1" fmla="*/ 0 h 13716000"/>
              <a:gd name="connsiteX2" fmla="*/ 23591838 w 23591838"/>
              <a:gd name="connsiteY2" fmla="*/ 13716000 h 13716000"/>
              <a:gd name="connsiteX3" fmla="*/ 0 w 23591838"/>
              <a:gd name="connsiteY3" fmla="*/ 13716000 h 13716000"/>
              <a:gd name="connsiteX4" fmla="*/ 0 w 23591838"/>
              <a:gd name="connsiteY4" fmla="*/ 32893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91838" h="13716000">
                <a:moveTo>
                  <a:pt x="5702301" y="0"/>
                </a:moveTo>
                <a:lnTo>
                  <a:pt x="23591838" y="0"/>
                </a:lnTo>
                <a:lnTo>
                  <a:pt x="23591838" y="13716000"/>
                </a:lnTo>
                <a:lnTo>
                  <a:pt x="0" y="13716000"/>
                </a:lnTo>
                <a:lnTo>
                  <a:pt x="0" y="3289300"/>
                </a:lnTo>
                <a:close/>
              </a:path>
            </a:pathLst>
          </a:custGeom>
          <a:noFill/>
        </p:spPr>
        <p:txBody>
          <a:bodyPr wrap="square" tIns="914400">
            <a:noAutofit/>
          </a:bodyPr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711BEFCE-41A0-83A2-1853-B3BD239A12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264" y="1318684"/>
            <a:ext cx="4548844" cy="2835426"/>
          </a:xfrm>
        </p:spPr>
        <p:txBody>
          <a:bodyPr anchor="b" anchorCtr="0"/>
          <a:lstStyle>
            <a:lvl1pPr>
              <a:lnSpc>
                <a:spcPct val="95000"/>
              </a:lnSpc>
              <a:defRPr sz="5000" b="1" spc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47B03AF-3956-43C5-21BA-2CE9504C9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1264" y="4275315"/>
            <a:ext cx="4548844" cy="468489"/>
          </a:xfrm>
        </p:spPr>
        <p:txBody>
          <a:bodyPr/>
          <a:lstStyle>
            <a:lvl1pPr marL="0" indent="0" algn="l">
              <a:buNone/>
              <a:defRPr sz="1200" spc="0">
                <a:solidFill>
                  <a:schemeClr val="tx2"/>
                </a:solidFill>
              </a:defRPr>
            </a:lvl1pPr>
            <a:lvl2pPr marL="544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4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8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5C0DA63-25A3-792C-2017-E803441F0C91}"/>
              </a:ext>
            </a:extLst>
          </p:cNvPr>
          <p:cNvCxnSpPr/>
          <p:nvPr userDrawn="1"/>
        </p:nvCxnSpPr>
        <p:spPr>
          <a:xfrm rot="5400000">
            <a:off x="-3051352" y="3429000"/>
            <a:ext cx="6858000" cy="794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3895140-8645-8137-AE7F-AF623E2A158C}"/>
              </a:ext>
            </a:extLst>
          </p:cNvPr>
          <p:cNvCxnSpPr>
            <a:cxnSpLocks/>
          </p:cNvCxnSpPr>
          <p:nvPr userDrawn="1"/>
        </p:nvCxnSpPr>
        <p:spPr>
          <a:xfrm flipV="1">
            <a:off x="-48407" y="-30566"/>
            <a:ext cx="3312062" cy="1915402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Placeholder 93" descr="tag.png">
            <a:extLst>
              <a:ext uri="{FF2B5EF4-FFF2-40B4-BE49-F238E27FC236}">
                <a16:creationId xmlns:a16="http://schemas.microsoft.com/office/drawing/2014/main" id="{54EA5A9B-431C-8AD9-D96E-80B57906C0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" b="3"/>
          <a:stretch>
            <a:fillRect/>
          </a:stretch>
        </p:blipFill>
        <p:spPr>
          <a:xfrm>
            <a:off x="991264" y="5820156"/>
            <a:ext cx="2615865" cy="190546"/>
          </a:xfrm>
          <a:prstGeom prst="rect">
            <a:avLst/>
          </a:prstGeom>
        </p:spPr>
      </p:pic>
      <p:pic>
        <p:nvPicPr>
          <p:cNvPr id="10" name="Picture Placeholder 123" descr="logo_tm.png">
            <a:extLst>
              <a:ext uri="{FF2B5EF4-FFF2-40B4-BE49-F238E27FC236}">
                <a16:creationId xmlns:a16="http://schemas.microsoft.com/office/drawing/2014/main" id="{58BB776B-FA4C-9688-9840-6A1E8D8227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206" r="206"/>
          <a:stretch>
            <a:fillRect/>
          </a:stretch>
        </p:blipFill>
        <p:spPr>
          <a:xfrm>
            <a:off x="9894170" y="346316"/>
            <a:ext cx="1865862" cy="422937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AB0F43F-C4E5-7C0B-1AA5-E3943CEE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1264" y="6552989"/>
            <a:ext cx="2514273" cy="241300"/>
          </a:xfrm>
        </p:spPr>
        <p:txBody>
          <a:bodyPr/>
          <a:lstStyle/>
          <a:p>
            <a:pPr algn="l"/>
            <a:r>
              <a:rPr lang="en-US" dirty="0"/>
              <a:t>© 2022 Lantheus. All rights reserved.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BB9A672-B548-A944-B1E5-D25FBD4E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2805" y="6552989"/>
            <a:ext cx="198095" cy="241300"/>
          </a:xfrm>
        </p:spPr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A3D5BF8-B84D-1FB5-353B-1F70274B6501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11464A2-A010-A4E8-0D71-3A0ECBC965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13" y="6123267"/>
            <a:ext cx="11432977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5BB90443-E402-2713-B197-619D24C5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37300" y="6552989"/>
            <a:ext cx="2514273" cy="241300"/>
          </a:xfrm>
        </p:spPr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0F8FF8D-4EE5-E437-1350-3281A7A820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12" y="5784539"/>
            <a:ext cx="11432977" cy="339513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4" userDrawn="1">
          <p15:clr>
            <a:srgbClr val="FBAE40"/>
          </p15:clr>
        </p15:guide>
        <p15:guide id="2" orient="horz" pos="4056" userDrawn="1">
          <p15:clr>
            <a:srgbClr val="FBAE40"/>
          </p15:clr>
        </p15:guide>
        <p15:guide id="3" orient="horz" pos="864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239" userDrawn="1">
          <p15:clr>
            <a:srgbClr val="FBAE40"/>
          </p15:clr>
        </p15:guide>
        <p15:guide id="6" pos="7441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 userDrawn="1">
          <p15:clr>
            <a:srgbClr val="FBAE40"/>
          </p15:clr>
        </p15:guide>
        <p15:guide id="2" pos="239" userDrawn="1">
          <p15:clr>
            <a:srgbClr val="FBAE40"/>
          </p15:clr>
        </p15:guide>
        <p15:guide id="3" pos="7441" userDrawn="1">
          <p15:clr>
            <a:srgbClr val="FBAE40"/>
          </p15:clr>
        </p15:guide>
        <p15:guide id="4" orient="horz" pos="26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9CAC8B-A072-3279-BC56-E3A4413E8945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379513" y="141167"/>
            <a:ext cx="11431387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79513" y="2462213"/>
            <a:ext cx="4391606" cy="3187480"/>
          </a:xfrm>
        </p:spPr>
        <p:txBody>
          <a:bodyPr/>
          <a:lstStyle>
            <a:lvl1pPr>
              <a:spcBef>
                <a:spcPts val="600"/>
              </a:spcBef>
              <a:spcAft>
                <a:spcPts val="400"/>
              </a:spcAft>
              <a:buNone/>
              <a:defRPr b="1" spc="0">
                <a:solidFill>
                  <a:schemeClr val="accent1"/>
                </a:solidFill>
              </a:defRPr>
            </a:lvl1pPr>
            <a:lvl2pPr marL="0" indent="0">
              <a:spcAft>
                <a:spcPts val="600"/>
              </a:spcAft>
              <a:buNone/>
              <a:defRPr sz="1399" spc="0"/>
            </a:lvl2pPr>
            <a:lvl3pPr marL="228600" indent="-228600">
              <a:spcBef>
                <a:spcPts val="600"/>
              </a:spcBef>
              <a:spcAft>
                <a:spcPts val="600"/>
              </a:spcAft>
              <a:defRPr spc="0"/>
            </a:lvl3pPr>
            <a:lvl4pPr marL="479233" indent="-225335">
              <a:spcAft>
                <a:spcPts val="600"/>
              </a:spcAft>
              <a:defRPr spc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6CCEFE7-3936-199D-7243-59AEDF6AF4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9513" y="5790396"/>
            <a:ext cx="11431387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995A0E5-F331-A900-9044-0D929E67A6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14" y="6123268"/>
            <a:ext cx="11432976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779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with Four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1881AE3-6B6F-B495-BFA5-823C2D659E27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76CCEFE7-3936-199D-7243-59AEDF6AF4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9512" y="5790397"/>
            <a:ext cx="11432977" cy="336304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A27317-6ABB-E4B4-3AE3-4D1BB897C276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1671815"/>
            <a:ext cx="12192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9715F420-AD0C-39EF-11A5-AC264C0E51F1}"/>
              </a:ext>
            </a:extLst>
          </p:cNvPr>
          <p:cNvSpPr>
            <a:spLocks noChangeAspect="1"/>
          </p:cNvSpPr>
          <p:nvPr userDrawn="1"/>
        </p:nvSpPr>
        <p:spPr>
          <a:xfrm>
            <a:off x="402928" y="1591805"/>
            <a:ext cx="160000" cy="16002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5000"/>
              </a:lnSpc>
            </a:pPr>
            <a:endParaRPr lang="en-US" sz="1679" spc="-5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67F0C0E-C533-050B-1D46-2D9AE2D9B514}"/>
              </a:ext>
            </a:extLst>
          </p:cNvPr>
          <p:cNvSpPr>
            <a:spLocks noChangeAspect="1"/>
          </p:cNvSpPr>
          <p:nvPr userDrawn="1"/>
        </p:nvSpPr>
        <p:spPr>
          <a:xfrm>
            <a:off x="3342142" y="1591805"/>
            <a:ext cx="160178" cy="16002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5000"/>
              </a:lnSpc>
            </a:pPr>
            <a:endParaRPr lang="en-US" sz="1679" spc="-5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610818-62A2-8B23-AE18-37C6B1FA3D4C}"/>
              </a:ext>
            </a:extLst>
          </p:cNvPr>
          <p:cNvSpPr>
            <a:spLocks noChangeAspect="1"/>
          </p:cNvSpPr>
          <p:nvPr userDrawn="1"/>
        </p:nvSpPr>
        <p:spPr>
          <a:xfrm>
            <a:off x="6281535" y="1591805"/>
            <a:ext cx="160178" cy="16002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5000"/>
              </a:lnSpc>
            </a:pPr>
            <a:endParaRPr lang="en-US" sz="1679" spc="-5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E878D6A-EA93-C45E-9B6D-70FBEB6CF996}"/>
              </a:ext>
            </a:extLst>
          </p:cNvPr>
          <p:cNvSpPr>
            <a:spLocks noChangeAspect="1"/>
          </p:cNvSpPr>
          <p:nvPr userDrawn="1"/>
        </p:nvSpPr>
        <p:spPr>
          <a:xfrm>
            <a:off x="9220928" y="1591805"/>
            <a:ext cx="160178" cy="16002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5000"/>
              </a:lnSpc>
            </a:pPr>
            <a:endParaRPr lang="en-US" sz="1679" spc="-5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379512" y="2760591"/>
            <a:ext cx="2445702" cy="2755954"/>
          </a:xfrm>
        </p:spPr>
        <p:txBody>
          <a:bodyPr/>
          <a:lstStyle>
            <a:lvl1pPr marL="227013" indent="-227013">
              <a:spcBef>
                <a:spcPts val="600"/>
              </a:spcBef>
              <a:defRPr sz="1399" spc="0"/>
            </a:lvl1pPr>
            <a:lvl2pPr marL="457200" indent="-171450"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79512" y="1974633"/>
            <a:ext cx="2445702" cy="733778"/>
          </a:xfrm>
        </p:spPr>
        <p:txBody>
          <a:bodyPr/>
          <a:lstStyle>
            <a:lvl1pPr marL="0" indent="0">
              <a:buNone/>
              <a:defRPr sz="2000" b="1" spc="0">
                <a:solidFill>
                  <a:srgbClr val="00A25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9220929" y="1974633"/>
            <a:ext cx="2445702" cy="733778"/>
          </a:xfrm>
        </p:spPr>
        <p:txBody>
          <a:bodyPr/>
          <a:lstStyle>
            <a:lvl1pPr marL="0" indent="0">
              <a:buNone/>
              <a:defRPr sz="2000" b="1" spc="0">
                <a:solidFill>
                  <a:srgbClr val="00A25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281535" y="1974633"/>
            <a:ext cx="2445702" cy="733778"/>
          </a:xfrm>
        </p:spPr>
        <p:txBody>
          <a:bodyPr/>
          <a:lstStyle>
            <a:lvl1pPr marL="0" indent="0">
              <a:buNone/>
              <a:defRPr sz="2000" b="1" spc="0">
                <a:solidFill>
                  <a:srgbClr val="00A25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3342143" y="1974633"/>
            <a:ext cx="2445702" cy="733778"/>
          </a:xfrm>
        </p:spPr>
        <p:txBody>
          <a:bodyPr/>
          <a:lstStyle>
            <a:lvl1pPr marL="0" indent="0">
              <a:buNone/>
              <a:defRPr sz="2000" b="1" spc="0">
                <a:solidFill>
                  <a:srgbClr val="00A256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b="0"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Timeline Layout Title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34900455-5D46-D197-3195-35882EDBA1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12" y="6123267"/>
            <a:ext cx="11432977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AAF89139-5FCE-F5B9-541C-82E0A13E70F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42143" y="2760591"/>
            <a:ext cx="2445702" cy="2755954"/>
          </a:xfrm>
        </p:spPr>
        <p:txBody>
          <a:bodyPr/>
          <a:lstStyle>
            <a:lvl1pPr marL="227013" indent="-227013">
              <a:spcBef>
                <a:spcPts val="600"/>
              </a:spcBef>
              <a:defRPr sz="1399" spc="0"/>
            </a:lvl1pPr>
            <a:lvl2pPr marL="457200" indent="-171450"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4C45E98C-BECB-7067-919B-03290D83E95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81535" y="2760591"/>
            <a:ext cx="2445702" cy="2755954"/>
          </a:xfrm>
        </p:spPr>
        <p:txBody>
          <a:bodyPr/>
          <a:lstStyle>
            <a:lvl1pPr marL="227013" indent="-227013">
              <a:spcBef>
                <a:spcPts val="600"/>
              </a:spcBef>
              <a:defRPr sz="1399" spc="0"/>
            </a:lvl1pPr>
            <a:lvl2pPr marL="457200" indent="-171450"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3" name="Text Placeholder 13">
            <a:extLst>
              <a:ext uri="{FF2B5EF4-FFF2-40B4-BE49-F238E27FC236}">
                <a16:creationId xmlns:a16="http://schemas.microsoft.com/office/drawing/2014/main" id="{8625CEC7-6B88-19A1-C9CA-9B73A43DC8C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20929" y="2760591"/>
            <a:ext cx="2445702" cy="2755954"/>
          </a:xfrm>
        </p:spPr>
        <p:txBody>
          <a:bodyPr/>
          <a:lstStyle>
            <a:lvl1pPr marL="227013" indent="-227013">
              <a:spcBef>
                <a:spcPts val="600"/>
              </a:spcBef>
              <a:defRPr sz="1399" spc="0"/>
            </a:lvl1pPr>
            <a:lvl2pPr marL="457200" indent="-171450"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4" userDrawn="1">
          <p15:clr>
            <a:srgbClr val="FBAE40"/>
          </p15:clr>
        </p15:guide>
        <p15:guide id="2" orient="horz" pos="4056" userDrawn="1">
          <p15:clr>
            <a:srgbClr val="FBAE40"/>
          </p15:clr>
        </p15:guide>
        <p15:guide id="3" pos="239" userDrawn="1">
          <p15:clr>
            <a:srgbClr val="FBAE40"/>
          </p15:clr>
        </p15:guide>
        <p15:guide id="4" pos="7441" userDrawn="1">
          <p15:clr>
            <a:srgbClr val="FBAE40"/>
          </p15:clr>
        </p15:guide>
        <p15:guide id="5" orient="horz" pos="86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arge Number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E2D250A-0DD9-C947-15A5-317810DBC496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08008" y="3404107"/>
            <a:ext cx="3199983" cy="1458581"/>
          </a:xfr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buNone/>
              <a:defRPr sz="1679" b="1" spc="0">
                <a:solidFill>
                  <a:schemeClr val="accent1"/>
                </a:solidFill>
              </a:defRPr>
            </a:lvl1pPr>
            <a:lvl2pPr marL="0" indent="0" algn="ctr">
              <a:lnSpc>
                <a:spcPct val="112000"/>
              </a:lnSpc>
              <a:spcBef>
                <a:spcPts val="0"/>
              </a:spcBef>
              <a:buNone/>
              <a:defRPr sz="1679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500992" y="3404107"/>
            <a:ext cx="3199983" cy="1458581"/>
          </a:xfr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buNone/>
              <a:defRPr sz="1679" b="1" spc="0">
                <a:solidFill>
                  <a:schemeClr val="accent1"/>
                </a:solidFill>
              </a:defRPr>
            </a:lvl1pPr>
            <a:lvl2pPr marL="0" indent="0" algn="ctr">
              <a:lnSpc>
                <a:spcPct val="112000"/>
              </a:lnSpc>
              <a:spcBef>
                <a:spcPts val="0"/>
              </a:spcBef>
              <a:buNone/>
              <a:defRPr sz="1679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8293978" y="3404107"/>
            <a:ext cx="3199983" cy="1458581"/>
          </a:xfr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buNone/>
              <a:defRPr sz="1679" b="1" spc="0">
                <a:solidFill>
                  <a:schemeClr val="accent1"/>
                </a:solidFill>
              </a:defRPr>
            </a:lvl1pPr>
            <a:lvl2pPr marL="0" indent="0" algn="ctr">
              <a:lnSpc>
                <a:spcPct val="112000"/>
              </a:lnSpc>
              <a:spcBef>
                <a:spcPts val="0"/>
              </a:spcBef>
              <a:buNone/>
              <a:defRPr sz="1679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1742072" y="1864076"/>
            <a:ext cx="1133708" cy="1281906"/>
          </a:xfrm>
        </p:spPr>
        <p:txBody>
          <a:bodyPr wrap="none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0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536911" y="1864076"/>
            <a:ext cx="1130929" cy="1281906"/>
          </a:xfrm>
        </p:spPr>
        <p:txBody>
          <a:bodyPr wrap="none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0</a:t>
            </a:r>
            <a:endParaRPr lang="en-US" dirty="0"/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9328969" y="1864076"/>
            <a:ext cx="1130929" cy="1281906"/>
          </a:xfrm>
        </p:spPr>
        <p:txBody>
          <a:bodyPr wrap="none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AB7EB0C6-E7C5-D15C-75A5-3CE2BB60ECF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79512" y="5788817"/>
            <a:ext cx="11432977" cy="338328"/>
          </a:xfrm>
          <a:noFill/>
        </p:spPr>
        <p:txBody>
          <a:bodyPr vert="horz" lIns="0" tIns="0" rIns="0" bIns="0" rtlCol="0">
            <a:noAutofit/>
          </a:bodyPr>
          <a:lstStyle>
            <a:lvl1pPr marL="0" indent="0">
              <a:buFontTx/>
              <a:buNone/>
              <a:defRPr lang="en-US" sz="1800" b="1" spc="-35" dirty="0"/>
            </a:lvl1pPr>
          </a:lstStyle>
          <a:p>
            <a:pPr marL="231775" lvl="0" indent="-231775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>
            <a:cxnSpLocks/>
          </p:cNvCxnSpPr>
          <p:nvPr userDrawn="1"/>
        </p:nvCxnSpPr>
        <p:spPr>
          <a:xfrm rot="5400000">
            <a:off x="2541267" y="3526904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 userDrawn="1"/>
        </p:nvCxnSpPr>
        <p:spPr>
          <a:xfrm rot="5400000">
            <a:off x="6334252" y="3526904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79512" y="141167"/>
            <a:ext cx="11431388" cy="803383"/>
          </a:xfrm>
        </p:spPr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7EDF59DE-6868-B61F-F974-A8E882944F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9512" y="6123266"/>
            <a:ext cx="11431388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0C6C989-7AEC-0F86-582F-76C3D5407A1D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1110" y="3417599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accent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75203" y="3417599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accent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539295" y="3417599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accent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9603386" y="3417599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accent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14" name="Straight Connector 13"/>
          <p:cNvCxnSpPr>
            <a:cxnSpLocks/>
          </p:cNvCxnSpPr>
          <p:nvPr userDrawn="1"/>
        </p:nvCxnSpPr>
        <p:spPr>
          <a:xfrm rot="5400000">
            <a:off x="1158192" y="3540397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 rot="5400000">
            <a:off x="7281527" y="3540397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 rot="5400000">
            <a:off x="4219860" y="3540397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888901" y="1877569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3885029" y="1877569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881158" y="1877569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9877285" y="1877569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0</a:t>
            </a:r>
            <a:endParaRPr lang="en-US" dirty="0"/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4056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239" userDrawn="1">
          <p15:clr>
            <a:srgbClr val="FBAE40"/>
          </p15:clr>
        </p15:guide>
        <p15:guide id="6" pos="7441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Messages Dark Bckgr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1110" y="3425536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bg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75203" y="3425536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bg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539295" y="3425536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bg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9603386" y="3425536"/>
            <a:ext cx="2086196" cy="1676400"/>
          </a:xfrm>
        </p:spPr>
        <p:txBody>
          <a:bodyPr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bg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888901" y="1885506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3885029" y="1885506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881158" y="1885506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9877285" y="1885506"/>
            <a:ext cx="1130929" cy="128190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96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</a:t>
            </a:r>
            <a:endParaRPr lang="en-US"/>
          </a:p>
        </p:txBody>
      </p:sp>
      <p:sp>
        <p:nvSpPr>
          <p:cNvPr id="25" name="Title 24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712D356-E31E-E470-97FB-5859D378E10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1075920"/>
            <a:ext cx="12192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logo_small_white.png">
            <a:extLst>
              <a:ext uri="{FF2B5EF4-FFF2-40B4-BE49-F238E27FC236}">
                <a16:creationId xmlns:a16="http://schemas.microsoft.com/office/drawing/2014/main" id="{0DCAAA06-DCEC-85FE-4CCD-6AA0B26F21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4562" y="6503914"/>
            <a:ext cx="1252565" cy="283464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7192663-5D8C-F06C-954D-383AD07BA14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1158192" y="3540397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A9AAE3B-3029-C075-A9C7-FDCCB05D8CC7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281527" y="3540397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AB0C0DD-2D73-7299-7670-54C03A1F3FFC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219860" y="3540397"/>
            <a:ext cx="3326450" cy="794"/>
          </a:xfrm>
          <a:prstGeom prst="line">
            <a:avLst/>
          </a:prstGeom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4056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Dark]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pc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logo_small_white.png">
            <a:extLst>
              <a:ext uri="{FF2B5EF4-FFF2-40B4-BE49-F238E27FC236}">
                <a16:creationId xmlns:a16="http://schemas.microsoft.com/office/drawing/2014/main" id="{0DCAAA06-DCEC-85FE-4CCD-6AA0B26F21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4562" y="6503914"/>
            <a:ext cx="1252565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54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4056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B815C92-8B7F-724F-7B28-E50D4E76CDDC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Picture Placeholder 19"/>
          <p:cNvSpPr>
            <a:spLocks noGrp="1" noChangeAspect="1"/>
          </p:cNvSpPr>
          <p:nvPr>
            <p:ph type="pic" sz="quarter" idx="17"/>
          </p:nvPr>
        </p:nvSpPr>
        <p:spPr>
          <a:xfrm>
            <a:off x="411426" y="1639657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19"/>
          <p:cNvSpPr>
            <a:spLocks noGrp="1" noChangeAspect="1"/>
          </p:cNvSpPr>
          <p:nvPr>
            <p:ph type="pic" sz="quarter" idx="19"/>
          </p:nvPr>
        </p:nvSpPr>
        <p:spPr>
          <a:xfrm>
            <a:off x="2015638" y="1639657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19"/>
          <p:cNvSpPr>
            <a:spLocks noGrp="1" noChangeAspect="1"/>
          </p:cNvSpPr>
          <p:nvPr>
            <p:ph type="pic" sz="quarter" idx="21"/>
          </p:nvPr>
        </p:nvSpPr>
        <p:spPr>
          <a:xfrm>
            <a:off x="3619850" y="1639657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19"/>
          <p:cNvSpPr>
            <a:spLocks noGrp="1" noChangeAspect="1"/>
          </p:cNvSpPr>
          <p:nvPr>
            <p:ph type="pic" sz="quarter" idx="23"/>
          </p:nvPr>
        </p:nvSpPr>
        <p:spPr>
          <a:xfrm>
            <a:off x="5224061" y="1639657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33" hasCustomPrompt="1"/>
          </p:nvPr>
        </p:nvSpPr>
        <p:spPr>
          <a:xfrm>
            <a:off x="411427" y="2761484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49" name="Text Placeholder 43"/>
          <p:cNvSpPr>
            <a:spLocks noGrp="1"/>
          </p:cNvSpPr>
          <p:nvPr>
            <p:ph type="body" sz="quarter" idx="34" hasCustomPrompt="1"/>
          </p:nvPr>
        </p:nvSpPr>
        <p:spPr>
          <a:xfrm>
            <a:off x="2015639" y="2761484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50" name="Text Placeholder 43"/>
          <p:cNvSpPr>
            <a:spLocks noGrp="1"/>
          </p:cNvSpPr>
          <p:nvPr>
            <p:ph type="body" sz="quarter" idx="35" hasCustomPrompt="1"/>
          </p:nvPr>
        </p:nvSpPr>
        <p:spPr>
          <a:xfrm>
            <a:off x="3619849" y="2761484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51" name="Text Placeholder 43"/>
          <p:cNvSpPr>
            <a:spLocks noGrp="1"/>
          </p:cNvSpPr>
          <p:nvPr>
            <p:ph type="body" sz="quarter" idx="36" hasCustomPrompt="1"/>
          </p:nvPr>
        </p:nvSpPr>
        <p:spPr>
          <a:xfrm>
            <a:off x="5224061" y="2761484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52" name="Text Placeholder 43"/>
          <p:cNvSpPr>
            <a:spLocks noGrp="1"/>
          </p:cNvSpPr>
          <p:nvPr>
            <p:ph type="body" sz="quarter" idx="37" hasCustomPrompt="1"/>
          </p:nvPr>
        </p:nvSpPr>
        <p:spPr>
          <a:xfrm>
            <a:off x="6828273" y="2761484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53" name="Picture Placeholder 19"/>
          <p:cNvSpPr>
            <a:spLocks noGrp="1" noChangeAspect="1"/>
          </p:cNvSpPr>
          <p:nvPr>
            <p:ph type="pic" sz="quarter" idx="38"/>
          </p:nvPr>
        </p:nvSpPr>
        <p:spPr>
          <a:xfrm>
            <a:off x="6828273" y="1639657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Picture Placeholder 19"/>
          <p:cNvSpPr>
            <a:spLocks noGrp="1" noChangeAspect="1"/>
          </p:cNvSpPr>
          <p:nvPr>
            <p:ph type="pic" sz="quarter" idx="39"/>
          </p:nvPr>
        </p:nvSpPr>
        <p:spPr>
          <a:xfrm>
            <a:off x="411426" y="3918248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5" name="Picture Placeholder 19"/>
          <p:cNvSpPr>
            <a:spLocks noGrp="1" noChangeAspect="1"/>
          </p:cNvSpPr>
          <p:nvPr>
            <p:ph type="pic" sz="quarter" idx="40"/>
          </p:nvPr>
        </p:nvSpPr>
        <p:spPr>
          <a:xfrm>
            <a:off x="2015638" y="3918248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Picture Placeholder 19"/>
          <p:cNvSpPr>
            <a:spLocks noGrp="1" noChangeAspect="1"/>
          </p:cNvSpPr>
          <p:nvPr>
            <p:ph type="pic" sz="quarter" idx="41"/>
          </p:nvPr>
        </p:nvSpPr>
        <p:spPr>
          <a:xfrm>
            <a:off x="3619850" y="3918248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7" name="Picture Placeholder 19"/>
          <p:cNvSpPr>
            <a:spLocks noGrp="1" noChangeAspect="1"/>
          </p:cNvSpPr>
          <p:nvPr>
            <p:ph type="pic" sz="quarter" idx="42"/>
          </p:nvPr>
        </p:nvSpPr>
        <p:spPr>
          <a:xfrm>
            <a:off x="5224061" y="3918248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43"/>
          <p:cNvSpPr>
            <a:spLocks noGrp="1"/>
          </p:cNvSpPr>
          <p:nvPr>
            <p:ph type="body" sz="quarter" idx="43" hasCustomPrompt="1"/>
          </p:nvPr>
        </p:nvSpPr>
        <p:spPr>
          <a:xfrm>
            <a:off x="411427" y="5031258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59" name="Text Placeholder 43"/>
          <p:cNvSpPr>
            <a:spLocks noGrp="1"/>
          </p:cNvSpPr>
          <p:nvPr>
            <p:ph type="body" sz="quarter" idx="44" hasCustomPrompt="1"/>
          </p:nvPr>
        </p:nvSpPr>
        <p:spPr>
          <a:xfrm>
            <a:off x="2015639" y="5031258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60" name="Text Placeholder 43"/>
          <p:cNvSpPr>
            <a:spLocks noGrp="1"/>
          </p:cNvSpPr>
          <p:nvPr>
            <p:ph type="body" sz="quarter" idx="45" hasCustomPrompt="1"/>
          </p:nvPr>
        </p:nvSpPr>
        <p:spPr>
          <a:xfrm>
            <a:off x="3619849" y="5029814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61" name="Text Placeholder 43"/>
          <p:cNvSpPr>
            <a:spLocks noGrp="1"/>
          </p:cNvSpPr>
          <p:nvPr>
            <p:ph type="body" sz="quarter" idx="46" hasCustomPrompt="1"/>
          </p:nvPr>
        </p:nvSpPr>
        <p:spPr>
          <a:xfrm>
            <a:off x="5224061" y="5031258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62" name="Text Placeholder 43"/>
          <p:cNvSpPr>
            <a:spLocks noGrp="1"/>
          </p:cNvSpPr>
          <p:nvPr>
            <p:ph type="body" sz="quarter" idx="47" hasCustomPrompt="1"/>
          </p:nvPr>
        </p:nvSpPr>
        <p:spPr>
          <a:xfrm>
            <a:off x="6828273" y="5031258"/>
            <a:ext cx="1567443" cy="9239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99" b="1" spc="0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850" b="1" spc="0"/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800" spc="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800" i="1" spc="0"/>
            </a:lvl4pPr>
            <a:lvl5pPr marL="0" indent="0">
              <a:buNone/>
              <a:defRPr sz="600"/>
            </a:lvl5pPr>
          </a:lstStyle>
          <a:p>
            <a:pPr lvl="0"/>
            <a:r>
              <a:rPr lang="en-GB" dirty="0" err="1"/>
              <a:t>Firstname</a:t>
            </a:r>
            <a:r>
              <a:rPr lang="en-GB" dirty="0"/>
              <a:t> </a:t>
            </a:r>
            <a:r>
              <a:rPr lang="en-GB" dirty="0" err="1"/>
              <a:t>Lastname</a:t>
            </a:r>
            <a:endParaRPr lang="en-GB" dirty="0"/>
          </a:p>
          <a:p>
            <a:pPr lvl="1"/>
            <a:r>
              <a:rPr lang="en-GB" dirty="0"/>
              <a:t>Position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  <a:endParaRPr lang="en-US" dirty="0"/>
          </a:p>
        </p:txBody>
      </p:sp>
      <p:sp>
        <p:nvSpPr>
          <p:cNvPr id="63" name="Picture Placeholder 19"/>
          <p:cNvSpPr>
            <a:spLocks noGrp="1" noChangeAspect="1"/>
          </p:cNvSpPr>
          <p:nvPr>
            <p:ph type="pic" sz="quarter" idx="48"/>
          </p:nvPr>
        </p:nvSpPr>
        <p:spPr>
          <a:xfrm>
            <a:off x="6828273" y="3918248"/>
            <a:ext cx="1046852" cy="1046988"/>
          </a:xfrm>
        </p:spPr>
        <p:txBody>
          <a:bodyPr/>
          <a:lstStyle>
            <a:lvl1pPr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49"/>
          </p:nvPr>
        </p:nvSpPr>
        <p:spPr>
          <a:xfrm>
            <a:off x="8380983" y="1377866"/>
            <a:ext cx="3393633" cy="330200"/>
          </a:xfrm>
        </p:spPr>
        <p:txBody>
          <a:bodyPr/>
          <a:lstStyle>
            <a:lvl1pPr>
              <a:buNone/>
              <a:defRPr sz="16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9" name="Text Placeholder 67"/>
          <p:cNvSpPr>
            <a:spLocks noGrp="1"/>
          </p:cNvSpPr>
          <p:nvPr>
            <p:ph type="body" sz="quarter" idx="50"/>
          </p:nvPr>
        </p:nvSpPr>
        <p:spPr>
          <a:xfrm>
            <a:off x="8380983" y="4248065"/>
            <a:ext cx="3393633" cy="330200"/>
          </a:xfrm>
        </p:spPr>
        <p:txBody>
          <a:bodyPr/>
          <a:lstStyle>
            <a:lvl1pPr>
              <a:buNone/>
              <a:defRPr sz="1600" b="1" spc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1" name="Title 70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1274" y="1264024"/>
            <a:ext cx="10529455" cy="4652682"/>
          </a:xfr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4" name="Slide Number Placeholder 13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E23D3-DE27-44F3-91B9-7E369991E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604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9513" y="2405593"/>
            <a:ext cx="9482728" cy="1362075"/>
          </a:xfrm>
        </p:spPr>
        <p:txBody>
          <a:bodyPr anchor="t"/>
          <a:lstStyle>
            <a:lvl1pPr algn="l">
              <a:defRPr sz="4800" b="0" cap="none" spc="-100" baseline="0"/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8529068" y="3429000"/>
            <a:ext cx="6858000" cy="794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>
          <a:xfrm flipV="1">
            <a:off x="6150369" y="3404283"/>
            <a:ext cx="6078933" cy="3502666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_us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8803" y="342900"/>
            <a:ext cx="1252565" cy="283464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1D8AB4-B18F-0241-F685-7904DD96F21E}"/>
              </a:ext>
            </a:extLst>
          </p:cNvPr>
          <p:cNvSpPr txBox="1">
            <a:spLocks/>
          </p:cNvSpPr>
          <p:nvPr userDrawn="1"/>
        </p:nvSpPr>
        <p:spPr>
          <a:xfrm>
            <a:off x="390356" y="6552989"/>
            <a:ext cx="3126024" cy="2413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ctr" defTabSz="544102" rtl="0" eaLnBrk="1" latinLnBrk="0" hangingPunct="1">
              <a:defRPr sz="72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410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20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305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407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509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611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71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81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© 2022 Lantheus.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129863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D4BA6-9B4B-4747-8A30-A15F86BB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ACA6A-2F51-4461-ABC5-EAADF5E4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32E6CCF2-2BA1-46CD-968D-8B423BE93D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6286500"/>
            <a:ext cx="10972800" cy="225425"/>
          </a:xfr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accent4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73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833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f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0356" y="3966139"/>
            <a:ext cx="9005292" cy="1250989"/>
          </a:xfrm>
        </p:spPr>
        <p:txBody>
          <a:bodyPr anchor="t"/>
          <a:lstStyle>
            <a:lvl1pPr algn="l">
              <a:defRPr sz="4400" b="0" cap="none" spc="-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8529068" y="3429000"/>
            <a:ext cx="6858000" cy="794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>
          <a:xfrm flipV="1">
            <a:off x="6150369" y="3404283"/>
            <a:ext cx="6078933" cy="3502666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_us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8803" y="342900"/>
            <a:ext cx="1252565" cy="283464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1D8AB4-B18F-0241-F685-7904DD96F21E}"/>
              </a:ext>
            </a:extLst>
          </p:cNvPr>
          <p:cNvSpPr txBox="1">
            <a:spLocks/>
          </p:cNvSpPr>
          <p:nvPr userDrawn="1"/>
        </p:nvSpPr>
        <p:spPr>
          <a:xfrm>
            <a:off x="390356" y="6552989"/>
            <a:ext cx="3126024" cy="2413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ctr" defTabSz="544102" rtl="0" eaLnBrk="1" latinLnBrk="0" hangingPunct="1">
              <a:defRPr sz="72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410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20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305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407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509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611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71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81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© 2022 Lantheus.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2894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8529068" y="3429000"/>
            <a:ext cx="6858000" cy="794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_us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8803" y="342900"/>
            <a:ext cx="1252565" cy="283464"/>
          </a:xfrm>
          <a:prstGeom prst="rect">
            <a:avLst/>
          </a:prstGeom>
        </p:spPr>
      </p:pic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2D2AB3DD-AD2B-3629-943E-3C1C654A5F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9512" y="4038600"/>
            <a:ext cx="1592522" cy="1536700"/>
          </a:xfrm>
        </p:spPr>
        <p:txBody>
          <a:bodyPr anchor="ctr"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03C4AF-4B1A-4727-3147-96EAF966B2D7}"/>
              </a:ext>
            </a:extLst>
          </p:cNvPr>
          <p:cNvCxnSpPr>
            <a:cxnSpLocks/>
          </p:cNvCxnSpPr>
          <p:nvPr userDrawn="1"/>
        </p:nvCxnSpPr>
        <p:spPr>
          <a:xfrm flipV="1">
            <a:off x="6150369" y="3404283"/>
            <a:ext cx="6078933" cy="3502666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5376CA7-BBF2-5C76-3744-C33B69BB95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58337" y="4038600"/>
            <a:ext cx="4868237" cy="1536700"/>
          </a:xfrm>
        </p:spPr>
        <p:txBody>
          <a:bodyPr anchor="ctr"/>
          <a:lstStyle>
            <a:lvl1pPr marL="0" indent="0">
              <a:lnSpc>
                <a:spcPct val="112000"/>
              </a:lnSpc>
              <a:spcBef>
                <a:spcPts val="0"/>
              </a:spcBef>
              <a:buNone/>
              <a:defRPr sz="1600" b="1" spc="0">
                <a:solidFill>
                  <a:schemeClr val="accent1"/>
                </a:solidFill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400" spc="0"/>
            </a:lvl2pPr>
          </a:lstStyle>
          <a:p>
            <a:pPr lvl="0"/>
            <a:r>
              <a:rPr lang="en-US" dirty="0"/>
              <a:t>Click to edit Presenter’s Name</a:t>
            </a:r>
          </a:p>
          <a:p>
            <a:pPr lvl="1"/>
            <a:r>
              <a:rPr lang="en-US" dirty="0"/>
              <a:t>Click to edit Title/Credentials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9513" y="1775431"/>
            <a:ext cx="9482728" cy="1362075"/>
          </a:xfrm>
        </p:spPr>
        <p:txBody>
          <a:bodyPr anchor="b"/>
          <a:lstStyle>
            <a:lvl1pPr algn="l">
              <a:defRPr sz="4800" b="0" cap="none" spc="-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73F7A5E-D635-4853-888D-0BC715FC68BF}"/>
              </a:ext>
            </a:extLst>
          </p:cNvPr>
          <p:cNvSpPr txBox="1">
            <a:spLocks/>
          </p:cNvSpPr>
          <p:nvPr userDrawn="1"/>
        </p:nvSpPr>
        <p:spPr>
          <a:xfrm>
            <a:off x="390356" y="6552989"/>
            <a:ext cx="3126024" cy="2413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ctr" defTabSz="544102" rtl="0" eaLnBrk="1" latinLnBrk="0" hangingPunct="1">
              <a:defRPr sz="72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410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20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305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407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509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611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71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81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© 2022 Lantheus.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6227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823" y="2405593"/>
            <a:ext cx="9465417" cy="1362075"/>
          </a:xfrm>
        </p:spPr>
        <p:txBody>
          <a:bodyPr anchor="t"/>
          <a:lstStyle>
            <a:lvl1pPr algn="l">
              <a:defRPr sz="4800" b="0" cap="none" spc="-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_small_whit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8803" y="342900"/>
            <a:ext cx="1252565" cy="28346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2015B-C6DF-DB24-3041-67916123A5E1}"/>
              </a:ext>
            </a:extLst>
          </p:cNvPr>
          <p:cNvSpPr txBox="1">
            <a:spLocks/>
          </p:cNvSpPr>
          <p:nvPr userDrawn="1"/>
        </p:nvSpPr>
        <p:spPr>
          <a:xfrm>
            <a:off x="390356" y="6552989"/>
            <a:ext cx="3126024" cy="2413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marL="0" algn="ctr" defTabSz="544102" rtl="0" eaLnBrk="1" latinLnBrk="0" hangingPunct="1">
              <a:defRPr sz="72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410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20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305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407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509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611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712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814" algn="l" defTabSz="544102" rtl="0" eaLnBrk="1" latinLnBrk="0" hangingPunct="1">
              <a:defRPr sz="2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© 2022 Lantheus.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8738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05546" y="1238604"/>
            <a:ext cx="4165557" cy="1935693"/>
          </a:xfrm>
        </p:spPr>
        <p:txBody>
          <a:bodyPr anchor="b" anchorCtr="0"/>
          <a:lstStyle>
            <a:lvl1pPr>
              <a:lnSpc>
                <a:spcPct val="95000"/>
              </a:lnSpc>
              <a:defRPr sz="4198" b="1" spc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Agenda List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5546" y="3377142"/>
            <a:ext cx="3645565" cy="381000"/>
          </a:xfrm>
        </p:spPr>
        <p:txBody>
          <a:bodyPr/>
          <a:lstStyle>
            <a:lvl1pPr marL="0" indent="0" algn="l">
              <a:buNone/>
              <a:defRPr sz="1200" spc="0">
                <a:solidFill>
                  <a:schemeClr val="tx2"/>
                </a:solidFill>
              </a:defRPr>
            </a:lvl1pPr>
            <a:lvl2pPr marL="544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4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8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AC8BE9-E159-4ADF-AE87-4CECC700FA61}"/>
              </a:ext>
            </a:extLst>
          </p:cNvPr>
          <p:cNvCxnSpPr>
            <a:cxnSpLocks/>
          </p:cNvCxnSpPr>
          <p:nvPr userDrawn="1"/>
        </p:nvCxnSpPr>
        <p:spPr>
          <a:xfrm flipV="1">
            <a:off x="5440404" y="3011400"/>
            <a:ext cx="6769238" cy="3897400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C0DA63-25A3-792C-2017-E803441F0C91}"/>
              </a:ext>
            </a:extLst>
          </p:cNvPr>
          <p:cNvCxnSpPr/>
          <p:nvPr userDrawn="1"/>
        </p:nvCxnSpPr>
        <p:spPr>
          <a:xfrm rot="5400000">
            <a:off x="3078886" y="3429000"/>
            <a:ext cx="6858000" cy="794"/>
          </a:xfrm>
          <a:prstGeom prst="line">
            <a:avLst/>
          </a:prstGeom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74234" y="5975604"/>
            <a:ext cx="1869705" cy="425196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4D6152-5B08-9397-F53C-2E68DFD9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74234" y="6552989"/>
            <a:ext cx="1944215" cy="2413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D97820-2F0A-ABA5-7ED5-F7FB2DE69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2805" y="6552989"/>
            <a:ext cx="198095" cy="241300"/>
          </a:xfrm>
        </p:spPr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0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1946F2-D8B4-8E0E-C3FB-581B69673E2D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12" y="1463195"/>
            <a:ext cx="11432977" cy="4306509"/>
          </a:xfrm>
        </p:spPr>
        <p:txBody>
          <a:bodyPr numCol="3" spcCol="914400"/>
          <a:lstStyle>
            <a:lvl1pPr marL="0" indent="0">
              <a:spcAft>
                <a:spcPts val="300"/>
              </a:spcAft>
              <a:buNone/>
              <a:defRPr sz="1200" b="1" spc="0"/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050" spc="0"/>
            </a:lvl2pPr>
            <a:lvl3pPr marL="0" indent="0">
              <a:spcBef>
                <a:spcPts val="300"/>
              </a:spcBef>
              <a:spcAft>
                <a:spcPts val="800"/>
              </a:spcAft>
              <a:buNone/>
              <a:defRPr sz="2400" spc="0">
                <a:solidFill>
                  <a:schemeClr val="accent1"/>
                </a:solidFill>
              </a:defRPr>
            </a:lvl3pPr>
            <a:lvl4pPr marL="0" indent="0">
              <a:buNone/>
              <a:defRPr spc="0"/>
            </a:lvl4pPr>
            <a:lvl5pPr marL="0" indent="0">
              <a:buNone/>
              <a:defRPr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4116177" y="1382807"/>
            <a:ext cx="3959645" cy="4572000"/>
            <a:chOff x="8194481" y="2640292"/>
            <a:chExt cx="7920322" cy="8772775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42505EB-59E6-3002-6B05-12FE39A322C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6114803" y="2640292"/>
              <a:ext cx="0" cy="8772775"/>
            </a:xfrm>
            <a:prstGeom prst="line">
              <a:avLst/>
            </a:prstGeom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42505EB-59E6-3002-6B05-12FE39A322C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194481" y="2640292"/>
              <a:ext cx="0" cy="8772775"/>
            </a:xfrm>
            <a:prstGeom prst="line">
              <a:avLst/>
            </a:prstGeom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Agenda Columns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 userDrawn="1">
          <p15:clr>
            <a:srgbClr val="FBAE40"/>
          </p15:clr>
        </p15:guide>
        <p15:guide id="2" orient="horz" pos="3864" userDrawn="1">
          <p15:clr>
            <a:srgbClr val="FBAE40"/>
          </p15:clr>
        </p15:guide>
        <p15:guide id="3" orient="horz" pos="4056" userDrawn="1">
          <p15:clr>
            <a:srgbClr val="FBAE40"/>
          </p15:clr>
        </p15:guide>
        <p15:guide id="4" pos="239" userDrawn="1">
          <p15:clr>
            <a:srgbClr val="FBAE40"/>
          </p15:clr>
        </p15:guide>
        <p15:guide id="5" pos="744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3C8901-DB97-D520-A551-412191711224}"/>
              </a:ext>
            </a:extLst>
          </p:cNvPr>
          <p:cNvCxnSpPr>
            <a:cxnSpLocks/>
          </p:cNvCxnSpPr>
          <p:nvPr userDrawn="1"/>
        </p:nvCxnSpPr>
        <p:spPr>
          <a:xfrm flipH="1">
            <a:off x="-9333" y="1085251"/>
            <a:ext cx="12201333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9513" y="1371600"/>
            <a:ext cx="11432976" cy="4572000"/>
          </a:xfrm>
        </p:spPr>
        <p:txBody>
          <a:bodyPr/>
          <a:lstStyle>
            <a:lvl1pPr marL="227013" indent="-227013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defRPr sz="2000" spc="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spc="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spc="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spc="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 spc="0"/>
            </a:lvl5pPr>
          </a:lstStyle>
          <a:p>
            <a:pPr lvl="0"/>
            <a:r>
              <a:rPr lang="en-US" dirty="0"/>
              <a:t>Enter text or select an icon to add specific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E37334-2A5B-9ADA-E37F-827E974066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12" y="6123560"/>
            <a:ext cx="11432977" cy="31534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150"/>
              </a:spcBef>
              <a:buNone/>
              <a:defRPr sz="720" spc="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9">
            <a:extLst>
              <a:ext uri="{FF2B5EF4-FFF2-40B4-BE49-F238E27FC236}">
                <a16:creationId xmlns:a16="http://schemas.microsoft.com/office/drawing/2014/main" id="{01F5A41A-E20C-FF78-4B93-7B6C21CAA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9513" y="141167"/>
            <a:ext cx="11432976" cy="803383"/>
          </a:xfrm>
        </p:spPr>
        <p:txBody>
          <a:bodyPr anchor="ctr"/>
          <a:lstStyle>
            <a:lvl1pPr>
              <a:defRPr b="0" spc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2" pos="239" userDrawn="1">
          <p15:clr>
            <a:srgbClr val="FBAE40"/>
          </p15:clr>
        </p15:guide>
        <p15:guide id="3" orient="horz" pos="864" userDrawn="1">
          <p15:clr>
            <a:srgbClr val="FBAE40"/>
          </p15:clr>
        </p15:guide>
        <p15:guide id="4" orient="horz" pos="3864" userDrawn="1">
          <p15:clr>
            <a:srgbClr val="FBAE40"/>
          </p15:clr>
        </p15:guide>
        <p15:guide id="5" orient="horz" pos="4056" userDrawn="1">
          <p15:clr>
            <a:srgbClr val="FBAE40"/>
          </p15:clr>
        </p15:guide>
        <p15:guide id="6" pos="744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512" y="141167"/>
            <a:ext cx="11431388" cy="8033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512" y="1380931"/>
            <a:ext cx="11431388" cy="47531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7300" y="6552989"/>
            <a:ext cx="2514273" cy="2413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72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© 2022 Lantheus.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12805" y="6552989"/>
            <a:ext cx="198095" cy="2413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20">
                <a:solidFill>
                  <a:schemeClr val="tx2"/>
                </a:solidFill>
              </a:defRPr>
            </a:lvl1pPr>
          </a:lstStyle>
          <a:p>
            <a:fld id="{B396A111-6AC4-9444-9A58-04AEAC462A9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_use.png"/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404562" y="6503914"/>
            <a:ext cx="1252565" cy="283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6" r:id="rId3"/>
    <p:sldLayoutId id="2147483684" r:id="rId4"/>
    <p:sldLayoutId id="2147483675" r:id="rId5"/>
    <p:sldLayoutId id="2147483668" r:id="rId6"/>
    <p:sldLayoutId id="2147483677" r:id="rId7"/>
    <p:sldLayoutId id="2147483653" r:id="rId8"/>
    <p:sldLayoutId id="2147483651" r:id="rId9"/>
    <p:sldLayoutId id="2147483652" r:id="rId10"/>
    <p:sldLayoutId id="2147483663" r:id="rId11"/>
    <p:sldLayoutId id="2147483664" r:id="rId12"/>
    <p:sldLayoutId id="2147483682" r:id="rId13"/>
    <p:sldLayoutId id="2147483683" r:id="rId14"/>
    <p:sldLayoutId id="2147483655" r:id="rId15"/>
    <p:sldLayoutId id="2147483674" r:id="rId16"/>
    <p:sldLayoutId id="2147483685" r:id="rId17"/>
    <p:sldLayoutId id="2147483679" r:id="rId18"/>
    <p:sldLayoutId id="2147483681" r:id="rId19"/>
    <p:sldLayoutId id="2147483669" r:id="rId20"/>
    <p:sldLayoutId id="2147483670" r:id="rId21"/>
    <p:sldLayoutId id="2147483656" r:id="rId22"/>
    <p:sldLayoutId id="2147483654" r:id="rId23"/>
    <p:sldLayoutId id="2147483657" r:id="rId24"/>
    <p:sldLayoutId id="2147483658" r:id="rId25"/>
    <p:sldLayoutId id="2147483659" r:id="rId26"/>
    <p:sldLayoutId id="2147483686" r:id="rId27"/>
    <p:sldLayoutId id="2147483666" r:id="rId28"/>
    <p:sldLayoutId id="2147483688" r:id="rId29"/>
    <p:sldLayoutId id="2147483715" r:id="rId30"/>
    <p:sldLayoutId id="2147483716" r:id="rId31"/>
  </p:sldLayoutIdLst>
  <p:hf hdr="0" dt="0"/>
  <p:txStyles>
    <p:titleStyle>
      <a:lvl1pPr algn="l" defTabSz="544102" rtl="0" eaLnBrk="1" latinLnBrk="0" hangingPunct="1">
        <a:lnSpc>
          <a:spcPct val="100000"/>
        </a:lnSpc>
        <a:spcBef>
          <a:spcPct val="0"/>
        </a:spcBef>
        <a:buNone/>
        <a:defRPr sz="2800" b="0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31775" indent="-231775" algn="l" defTabSz="544102" rtl="0" eaLnBrk="1" latinLnBrk="0" hangingPunct="1">
        <a:lnSpc>
          <a:spcPct val="100000"/>
        </a:lnSpc>
        <a:spcBef>
          <a:spcPts val="800"/>
        </a:spcBef>
        <a:spcAft>
          <a:spcPts val="600"/>
        </a:spcAft>
        <a:buClr>
          <a:schemeClr val="accent1"/>
        </a:buClr>
        <a:buFont typeface="Arial"/>
        <a:buChar char="•"/>
        <a:defRPr sz="2000" kern="1200" spc="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282575" algn="l" defTabSz="544102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–"/>
        <a:defRPr sz="1800" kern="1200" spc="0">
          <a:solidFill>
            <a:schemeClr val="tx1"/>
          </a:solidFill>
          <a:latin typeface="+mn-lt"/>
          <a:ea typeface="+mn-ea"/>
          <a:cs typeface="+mn-cs"/>
        </a:defRPr>
      </a:lvl2pPr>
      <a:lvl3pPr marL="1312863" indent="-225425" algn="l" defTabSz="544102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1600" kern="1200" spc="0">
          <a:solidFill>
            <a:schemeClr val="tx1"/>
          </a:solidFill>
          <a:latin typeface="+mn-lt"/>
          <a:ea typeface="+mn-ea"/>
          <a:cs typeface="+mn-cs"/>
        </a:defRPr>
      </a:lvl3pPr>
      <a:lvl4pPr marL="1885950" indent="-269875" algn="l" defTabSz="544102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–"/>
        <a:defRPr sz="1400" kern="1200" spc="0">
          <a:solidFill>
            <a:schemeClr val="tx1"/>
          </a:solidFill>
          <a:latin typeface="+mn-lt"/>
          <a:ea typeface="+mn-ea"/>
          <a:cs typeface="+mn-cs"/>
        </a:defRPr>
      </a:lvl4pPr>
      <a:lvl5pPr marL="2401888" indent="-225425" algn="l" defTabSz="544102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/>
        <a:buChar char="»"/>
        <a:defRPr sz="1200" kern="1200" spc="0">
          <a:solidFill>
            <a:schemeClr val="tx1"/>
          </a:solidFill>
          <a:latin typeface="+mn-lt"/>
          <a:ea typeface="+mn-ea"/>
          <a:cs typeface="+mn-cs"/>
        </a:defRPr>
      </a:lvl5pPr>
      <a:lvl6pPr marL="2992559" indent="-272051" algn="l" defTabSz="544102" rtl="0" eaLnBrk="1" latinLnBrk="0" hangingPunct="1">
        <a:spcBef>
          <a:spcPct val="20000"/>
        </a:spcBef>
        <a:buFont typeface="Arial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536661" indent="-272051" algn="l" defTabSz="544102" rtl="0" eaLnBrk="1" latinLnBrk="0" hangingPunct="1">
        <a:spcBef>
          <a:spcPct val="20000"/>
        </a:spcBef>
        <a:buFont typeface="Arial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080763" indent="-272051" algn="l" defTabSz="544102" rtl="0" eaLnBrk="1" latinLnBrk="0" hangingPunct="1">
        <a:spcBef>
          <a:spcPct val="20000"/>
        </a:spcBef>
        <a:buFont typeface="Arial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624865" indent="-272051" algn="l" defTabSz="544102" rtl="0" eaLnBrk="1" latinLnBrk="0" hangingPunct="1">
        <a:spcBef>
          <a:spcPct val="20000"/>
        </a:spcBef>
        <a:buFont typeface="Arial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1pPr>
      <a:lvl2pPr marL="544102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2pPr>
      <a:lvl3pPr marL="1088204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3pPr>
      <a:lvl4pPr marL="1632305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4pPr>
      <a:lvl5pPr marL="2176407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5pPr>
      <a:lvl6pPr marL="2720509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6pPr>
      <a:lvl7pPr marL="3264611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7pPr>
      <a:lvl8pPr marL="3808712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8pPr>
      <a:lvl9pPr marL="4352814" algn="l" defTabSz="544102" rtl="0" eaLnBrk="1" latinLnBrk="0" hangingPunct="1">
        <a:defRPr sz="21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snmmi.org/SNMMIMAIN/FIND_Act/Find_act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deralregister.gov/documents/2024/07/22/2024-15087/medicare-and-medicaid-programs-hospital-outpatient-prospective-payment-and-ambulatory-surgical" TargetMode="Externa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photos-1.jpg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5546" y="1238604"/>
            <a:ext cx="4705354" cy="2332499"/>
          </a:xfrm>
        </p:spPr>
        <p:txBody>
          <a:bodyPr/>
          <a:lstStyle/>
          <a:p>
            <a:r>
              <a:rPr lang="en-US" dirty="0"/>
              <a:t>FIND Act: </a:t>
            </a:r>
            <a:br>
              <a:rPr lang="en-US" dirty="0"/>
            </a:br>
            <a:r>
              <a:rPr lang="en-US" sz="2800" dirty="0"/>
              <a:t>Legislative Solution to Medicare HOPPS Underpayment of Diagnostic Radiopharmaceuticals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00E9E-5C53-5A83-955C-E1F83B89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 Lantheus.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4E281D-E7E0-C39B-49AB-E898F05C07DC}"/>
              </a:ext>
            </a:extLst>
          </p:cNvPr>
          <p:cNvSpPr txBox="1"/>
          <p:nvPr/>
        </p:nvSpPr>
        <p:spPr>
          <a:xfrm>
            <a:off x="7787274" y="-48966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5000"/>
              </a:lnSpc>
            </a:pPr>
            <a:endParaRPr lang="en-US" sz="1749" spc="-25" dirty="0" err="1"/>
          </a:p>
        </p:txBody>
      </p:sp>
      <p:pic>
        <p:nvPicPr>
          <p:cNvPr id="15" name="Picture Placeholder 93" descr="tag.png">
            <a:extLst>
              <a:ext uri="{FF2B5EF4-FFF2-40B4-BE49-F238E27FC236}">
                <a16:creationId xmlns:a16="http://schemas.microsoft.com/office/drawing/2014/main" id="{DE5575A8-D2B5-6BE3-7D2C-8A0675B190E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" b="3"/>
          <a:stretch>
            <a:fillRect/>
          </a:stretch>
        </p:blipFill>
        <p:spPr>
          <a:xfrm>
            <a:off x="7105546" y="3865714"/>
            <a:ext cx="2615865" cy="190546"/>
          </a:xfrm>
          <a:prstGeom prst="rect">
            <a:avLst/>
          </a:prstGeom>
        </p:spPr>
      </p:pic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CE9C5CA-733B-B209-EE92-BEFF5709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BF5DE5B-6171-CC9C-38E5-AE001D278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4234" y="4565153"/>
            <a:ext cx="2062662" cy="1054243"/>
          </a:xfrm>
        </p:spPr>
        <p:txBody>
          <a:bodyPr/>
          <a:lstStyle/>
          <a:p>
            <a:r>
              <a:rPr lang="en-US" sz="1600" b="1" dirty="0"/>
              <a:t>Ira Goldman, </a:t>
            </a:r>
            <a:br>
              <a:rPr lang="en-US" sz="1600" b="1" dirty="0"/>
            </a:br>
            <a:r>
              <a:rPr lang="en-US" sz="1600" b="1" dirty="0"/>
              <a:t>VP Govt Relations</a:t>
            </a:r>
          </a:p>
          <a:p>
            <a:r>
              <a:rPr lang="en-US" sz="1600" b="1" dirty="0"/>
              <a:t>PHEN Summit</a:t>
            </a:r>
            <a:br>
              <a:rPr lang="en-US" sz="600" b="1" dirty="0"/>
            </a:br>
            <a:r>
              <a:rPr lang="en-US" sz="1600" b="1" dirty="0"/>
              <a:t>September 4,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1CE9E-52F5-4867-1ED2-36911250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 Lantheus. All rights reserved. For Internal Use Only.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DDEC8-E5C4-6574-7912-4BAC174E1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A111-6AC4-9444-9A58-04AEAC462A9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5" name="Title 8">
            <a:extLst>
              <a:ext uri="{FF2B5EF4-FFF2-40B4-BE49-F238E27FC236}">
                <a16:creationId xmlns:a16="http://schemas.microsoft.com/office/drawing/2014/main" id="{EE218C24-5824-69A6-6544-18917B390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3410"/>
            <a:ext cx="11432976" cy="80338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FIND ACT Status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3A18C-5B24-6A40-7B22-6F2F7C79320D}"/>
              </a:ext>
            </a:extLst>
          </p:cNvPr>
          <p:cNvSpPr/>
          <p:nvPr/>
        </p:nvSpPr>
        <p:spPr>
          <a:xfrm>
            <a:off x="916058" y="2412559"/>
            <a:ext cx="10315884" cy="441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Milestones/Achievements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492A19-54B6-1752-E9EF-C9D59D0AE2CA}"/>
              </a:ext>
            </a:extLst>
          </p:cNvPr>
          <p:cNvSpPr/>
          <p:nvPr/>
        </p:nvSpPr>
        <p:spPr>
          <a:xfrm>
            <a:off x="936494" y="1523714"/>
            <a:ext cx="10315884" cy="877709"/>
          </a:xfrm>
          <a:prstGeom prst="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Early re-introduction of House and Senate bills - </a:t>
            </a:r>
            <a:r>
              <a:rPr lang="en-US" sz="1800" b="1" dirty="0">
                <a:solidFill>
                  <a:srgbClr val="00B050"/>
                </a:solidFill>
              </a:rPr>
              <a:t>ACCOMPLISHED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House Energy &amp; Commerce Committee mark-up – </a:t>
            </a:r>
            <a:r>
              <a:rPr lang="en-US" sz="1800" b="1" dirty="0">
                <a:solidFill>
                  <a:srgbClr val="00B050"/>
                </a:solidFill>
              </a:rPr>
              <a:t>Passed </a:t>
            </a:r>
            <a:r>
              <a:rPr lang="en-US" sz="1800" b="1" dirty="0" err="1">
                <a:solidFill>
                  <a:srgbClr val="00B050"/>
                </a:solidFill>
              </a:rPr>
              <a:t>Subcomm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Inclusion in lame-duck must-pass omnibus bill (if not in CMS final rule Oct/Nov)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57CC56-B843-755B-E855-AD31521F6727}"/>
              </a:ext>
            </a:extLst>
          </p:cNvPr>
          <p:cNvSpPr/>
          <p:nvPr/>
        </p:nvSpPr>
        <p:spPr>
          <a:xfrm>
            <a:off x="936494" y="1097626"/>
            <a:ext cx="10315884" cy="441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Key Goals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ED4788-CA0C-1C5C-7062-8D19A891C8F6}"/>
              </a:ext>
            </a:extLst>
          </p:cNvPr>
          <p:cNvSpPr/>
          <p:nvPr/>
        </p:nvSpPr>
        <p:spPr>
          <a:xfrm>
            <a:off x="916058" y="2852989"/>
            <a:ext cx="10315884" cy="1768967"/>
          </a:xfrm>
          <a:prstGeom prst="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H.R. 1199 (2/27/23):  Dunn (R-FL) + 46 (27D/20R)</a:t>
            </a:r>
          </a:p>
          <a:p>
            <a:pPr marL="887002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15/30 Energy &amp; Commerce (E&amp;</a:t>
            </a:r>
            <a:r>
              <a:rPr lang="en-US" sz="1800" b="1">
                <a:solidFill>
                  <a:schemeClr val="tx1"/>
                </a:solidFill>
              </a:rPr>
              <a:t>C)</a:t>
            </a:r>
            <a:endParaRPr lang="en-US" sz="1800" b="1" dirty="0">
              <a:solidFill>
                <a:schemeClr val="tx1"/>
              </a:solidFill>
            </a:endParaRPr>
          </a:p>
          <a:p>
            <a:pPr marL="887002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5/19 Ways &amp; Means</a:t>
            </a:r>
            <a:r>
              <a:rPr lang="en-US" sz="1800" b="1" dirty="0"/>
              <a:t>1 (19D/12R); Dunn (R) + 31 2R)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S. 1544 (5/10/23): Blackburn (R) + 7 (4D/3R); 2 Rs waiting for “pair”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9/19/23 E&amp;C leg. hearing: supporting statements by Dunn &amp; Trahan; Bucshon &amp; </a:t>
            </a:r>
            <a:r>
              <a:rPr lang="en-US" sz="1800" b="1" dirty="0" err="1">
                <a:solidFill>
                  <a:schemeClr val="tx1"/>
                </a:solidFill>
              </a:rPr>
              <a:t>Kuster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5/16/24 E&amp;C Health </a:t>
            </a:r>
            <a:r>
              <a:rPr lang="en-US" sz="1800" b="1" dirty="0" err="1">
                <a:solidFill>
                  <a:schemeClr val="tx1"/>
                </a:solidFill>
              </a:rPr>
              <a:t>Subcomm</a:t>
            </a:r>
            <a:r>
              <a:rPr lang="en-US" sz="1800" b="1" dirty="0">
                <a:solidFill>
                  <a:schemeClr val="tx1"/>
                </a:solidFill>
              </a:rPr>
              <a:t> “Mark-up” – passed by voice vote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834077-4D20-380F-32DB-AFD1B76E50FA}"/>
              </a:ext>
            </a:extLst>
          </p:cNvPr>
          <p:cNvSpPr/>
          <p:nvPr/>
        </p:nvSpPr>
        <p:spPr>
          <a:xfrm>
            <a:off x="960058" y="4621953"/>
            <a:ext cx="10315884" cy="441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77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FE23D3-DE27-44F3-91B9-7E369991E73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1338" y="801221"/>
            <a:ext cx="11289562" cy="53474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Submit comment to CMS by September 9 (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cs typeface="Calibri"/>
              </a:rPr>
              <a:t>eod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) supporting finalization of its proposal for separate payment for diagnostic radiopharmaceuticals: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https://www.regulations.gov/commenton/CMS-2024-0199-0002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FYI - SNMMI comment letter to CMS: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r>
              <a:rPr lang="en-US" sz="20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https://snmmi.org/Web/News/Articles/SNMMI-Submits-Comments-Supporting-the-Unpackaging-of-Diagnostic-Pharmaceuticals.aspx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Write a letter of support to your Congressperson and Senators: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lvl="1"/>
            <a:r>
              <a:rPr lang="en-US" sz="2000" dirty="0">
                <a:solidFill>
                  <a:schemeClr val="bg2">
                    <a:lumMod val="10000"/>
                  </a:schemeClr>
                </a:solidFill>
                <a:cs typeface="Calibri"/>
                <a:hlinkClick r:id="rId3"/>
              </a:rPr>
              <a:t>https://sites.snmmi.org/SNMMIMAIN/FIND_Act/Find_act.aspx</a:t>
            </a:r>
            <a:endParaRPr lang="en-US" sz="20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lvl="1"/>
            <a:endParaRPr lang="en-US" sz="2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457200" lvl="1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F4CED1D-82D2-D3BB-C0BC-D2B47FFCB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Act – what you can do</a:t>
            </a:r>
          </a:p>
        </p:txBody>
      </p:sp>
    </p:spTree>
    <p:extLst>
      <p:ext uri="{BB962C8B-B14F-4D97-AF65-F5344CB8AC3E}">
        <p14:creationId xmlns:p14="http://schemas.microsoft.com/office/powerpoint/2010/main" val="45752808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photos-1.jpg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5546" y="1238604"/>
            <a:ext cx="4705354" cy="2332499"/>
          </a:xfrm>
        </p:spPr>
        <p:txBody>
          <a:bodyPr/>
          <a:lstStyle/>
          <a:p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endParaRPr lang="en-US" sz="28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00E9E-5C53-5A83-955C-E1F83B89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 Lantheus.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4E281D-E7E0-C39B-49AB-E898F05C07DC}"/>
              </a:ext>
            </a:extLst>
          </p:cNvPr>
          <p:cNvSpPr txBox="1"/>
          <p:nvPr/>
        </p:nvSpPr>
        <p:spPr>
          <a:xfrm>
            <a:off x="7787274" y="-48966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5000"/>
              </a:lnSpc>
            </a:pPr>
            <a:endParaRPr lang="en-US" sz="1749" spc="-25" dirty="0" err="1"/>
          </a:p>
        </p:txBody>
      </p:sp>
      <p:pic>
        <p:nvPicPr>
          <p:cNvPr id="15" name="Picture Placeholder 93" descr="tag.png">
            <a:extLst>
              <a:ext uri="{FF2B5EF4-FFF2-40B4-BE49-F238E27FC236}">
                <a16:creationId xmlns:a16="http://schemas.microsoft.com/office/drawing/2014/main" id="{DE5575A8-D2B5-6BE3-7D2C-8A0675B190E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" b="3"/>
          <a:stretch>
            <a:fillRect/>
          </a:stretch>
        </p:blipFill>
        <p:spPr>
          <a:xfrm>
            <a:off x="7105546" y="3865714"/>
            <a:ext cx="2615865" cy="19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23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5586-EDA8-45A3-91B9-3C69ED8A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CMS “Policy Packaging” of </a:t>
            </a:r>
            <a:r>
              <a:rPr lang="en-US" dirty="0" err="1"/>
              <a:t>DxRPs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BBB2F4-4ADC-4263-ADB5-77C1AFA3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 descr="fter ">
            <a:extLst>
              <a:ext uri="{FF2B5EF4-FFF2-40B4-BE49-F238E27FC236}">
                <a16:creationId xmlns:a16="http://schemas.microsoft.com/office/drawing/2014/main" id="{0E2417F5-9C38-4E56-B551-5A8E018CBAE9}"/>
              </a:ext>
            </a:extLst>
          </p:cNvPr>
          <p:cNvSpPr txBox="1"/>
          <p:nvPr/>
        </p:nvSpPr>
        <p:spPr>
          <a:xfrm>
            <a:off x="516438" y="510201"/>
            <a:ext cx="11096367" cy="41395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endParaRPr lang="en-US" sz="2000" dirty="0"/>
          </a:p>
          <a:p>
            <a:pPr fontAlgn="base"/>
            <a:r>
              <a:rPr lang="en-US" sz="2000" dirty="0"/>
              <a:t>Center for Medicare and Medicaid Services (CMS) – Hospital Outpatient Prospective Payment System (HOPPS - since January 2008):</a:t>
            </a:r>
          </a:p>
          <a:p>
            <a:pPr fontAlgn="base"/>
            <a:endParaRPr lang="en-US" sz="20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 dirty="0"/>
              <a:t>Considers </a:t>
            </a:r>
            <a:r>
              <a:rPr lang="en-US" sz="2000" b="1" dirty="0" err="1"/>
              <a:t>DxRPs</a:t>
            </a:r>
            <a:r>
              <a:rPr lang="en-US" sz="2000" b="1" dirty="0"/>
              <a:t> as supplies: </a:t>
            </a:r>
            <a:r>
              <a:rPr lang="en-US" sz="2000" dirty="0"/>
              <a:t>ancillary to the procedure (vs. FDA-approved drugs).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 dirty="0"/>
              <a:t>“Policy packaged”/bundled cost of </a:t>
            </a:r>
            <a:r>
              <a:rPr lang="en-US" sz="2000" b="1" dirty="0" err="1"/>
              <a:t>DxRPs</a:t>
            </a:r>
            <a:r>
              <a:rPr lang="en-US" sz="2000" b="1" dirty="0"/>
              <a:t> </a:t>
            </a:r>
            <a:r>
              <a:rPr lang="en-US" sz="2000" dirty="0"/>
              <a:t>within the overall cost of procedure.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b="1" dirty="0"/>
              <a:t>Payment rate </a:t>
            </a:r>
            <a:r>
              <a:rPr lang="en-US" sz="2000" dirty="0"/>
              <a:t>for the Ambulatory Payment Classification (APC) is determined by </a:t>
            </a:r>
            <a:r>
              <a:rPr lang="en-US" sz="2000" b="1" dirty="0"/>
              <a:t>weighted average of hospital charges on multiple procedures and radiopharmaceuticals.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/>
              <a:t>Diagnostic radiopharmaceuticals </a:t>
            </a:r>
            <a:r>
              <a:rPr lang="en-US" sz="2000" b="1" dirty="0"/>
              <a:t>(</a:t>
            </a:r>
            <a:r>
              <a:rPr lang="en-US" sz="2000" b="1" dirty="0" err="1"/>
              <a:t>DxRPs</a:t>
            </a:r>
            <a:r>
              <a:rPr lang="en-US" sz="2000" b="1" dirty="0"/>
              <a:t>) are paid separately ONLY during “pass-through,” the initial 3-year period</a:t>
            </a:r>
            <a:r>
              <a:rPr lang="en-US" sz="2000" dirty="0"/>
              <a:t> after HOPPS coverage starts.</a:t>
            </a:r>
          </a:p>
          <a:p>
            <a:pPr fontAlgn="base"/>
            <a:endParaRPr lang="en-US" sz="2000" b="1" dirty="0"/>
          </a:p>
          <a:p>
            <a:pPr fontAlgn="base"/>
            <a:r>
              <a:rPr lang="en-US" sz="2000" dirty="0"/>
              <a:t> </a:t>
            </a:r>
          </a:p>
          <a:p>
            <a:pPr fontAlgn="base"/>
            <a:r>
              <a:rPr lang="en-US" sz="2000" b="1" u="sng" dirty="0"/>
              <a:t>BUT</a:t>
            </a:r>
            <a:r>
              <a:rPr lang="en-US" sz="2000" b="1" dirty="0"/>
              <a:t> </a:t>
            </a:r>
            <a:r>
              <a:rPr lang="en-US" sz="2000" b="1" dirty="0" err="1"/>
              <a:t>DxRPs</a:t>
            </a:r>
            <a:r>
              <a:rPr lang="en-US" sz="2000" b="1" dirty="0"/>
              <a:t> are paid separately in </a:t>
            </a:r>
            <a:r>
              <a:rPr lang="en-US" sz="2000" b="1" u="sng" dirty="0"/>
              <a:t>Medicare Physician Fee Schedule (MPFS)</a:t>
            </a:r>
          </a:p>
          <a:p>
            <a:pPr fontAlgn="base"/>
            <a:endParaRPr lang="en-US" sz="2000" dirty="0"/>
          </a:p>
          <a:p>
            <a:pPr fontAlgn="base"/>
            <a:r>
              <a:rPr lang="en-US" sz="2000" b="1" u="sng" dirty="0"/>
              <a:t>AND</a:t>
            </a:r>
            <a:r>
              <a:rPr lang="en-US" sz="2000" b="1" dirty="0"/>
              <a:t> Therapeutic radiopharmaceuticals are paid separately in HOPPS (e.g., treated as drugs, not supplies)</a:t>
            </a:r>
          </a:p>
          <a:p>
            <a:pPr fontAlgn="base"/>
            <a:endParaRPr lang="en-US" sz="2000" b="1" dirty="0"/>
          </a:p>
          <a:p>
            <a:pPr fontAlgn="base"/>
            <a:r>
              <a:rPr lang="en-US" sz="2000" dirty="0"/>
              <a:t>   </a:t>
            </a:r>
          </a:p>
          <a:p>
            <a:pPr fontAlgn="base"/>
            <a:r>
              <a:rPr lang="en-US" sz="2000" dirty="0"/>
              <a:t> 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8216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D44D1B04-877C-D30C-6439-F979E463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37300" y="6552989"/>
            <a:ext cx="2514273" cy="241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© 2022 Lantheus.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C8D81-BAF3-3660-6070-77828616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2805" y="6552989"/>
            <a:ext cx="198095" cy="241300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BFE23D3-DE27-44F3-91B9-7E369991E73E}" type="slidenum">
              <a:rPr lang="en-US" smtClean="0"/>
              <a:pPr>
                <a:spcAft>
                  <a:spcPts val="600"/>
                </a:spcAft>
                <a:defRPr/>
              </a:pPr>
              <a:t>3</a:t>
            </a:fld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CA9563C-2DB2-4D0B-450F-61BD0981D8D8}"/>
              </a:ext>
            </a:extLst>
          </p:cNvPr>
          <p:cNvSpPr txBox="1">
            <a:spLocks/>
          </p:cNvSpPr>
          <p:nvPr/>
        </p:nvSpPr>
        <p:spPr>
          <a:xfrm>
            <a:off x="1790141" y="6563089"/>
            <a:ext cx="11528284" cy="224652"/>
          </a:xfrm>
          <a:prstGeom prst="rect">
            <a:avLst/>
          </a:prstGeom>
          <a:noFill/>
        </p:spPr>
        <p:txBody>
          <a:bodyPr vert="horz" lIns="0" tIns="0" rIns="0" bIns="0" rtlCol="0">
            <a:normAutofit fontScale="92500" lnSpcReduction="20000"/>
          </a:bodyPr>
          <a:lstStyle>
            <a:lvl1pPr marL="231775" indent="-231775" algn="l" defTabSz="544102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28257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1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12863" indent="-22542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16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85950" indent="-26987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1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1888" indent="-22542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»"/>
              <a:defRPr sz="1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2559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661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0763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4865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1200" spc="-35" dirty="0">
                <a:latin typeface="+mn-lt"/>
                <a:ea typeface="+mn-ea"/>
                <a:cs typeface="+mn-cs"/>
              </a:rPr>
              <a:t>Source: CMS Data compiled by Council on Radionuclides and Radiopharmaceuticals, Inc., 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2A2140-EA74-1409-212D-4B986BA4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513" y="141167"/>
            <a:ext cx="11432976" cy="803383"/>
          </a:xfr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b="0" kern="1200" spc="0" baseline="0" dirty="0">
                <a:latin typeface="+mj-lt"/>
                <a:ea typeface="+mj-ea"/>
                <a:cs typeface="+mj-cs"/>
              </a:rPr>
              <a:t>CY 2024 OPPS Precision </a:t>
            </a:r>
            <a:r>
              <a:rPr lang="en-US" b="0" kern="1200" spc="0" baseline="0" dirty="0" err="1">
                <a:latin typeface="+mj-lt"/>
                <a:ea typeface="+mj-ea"/>
                <a:cs typeface="+mj-cs"/>
              </a:rPr>
              <a:t>DxRP</a:t>
            </a:r>
            <a:r>
              <a:rPr lang="en-US" b="0" kern="1200" spc="0" baseline="0" dirty="0">
                <a:latin typeface="+mj-lt"/>
                <a:ea typeface="+mj-ea"/>
                <a:cs typeface="+mj-cs"/>
              </a:rPr>
              <a:t> Payments – Fraction of the Cost</a:t>
            </a:r>
          </a:p>
        </p:txBody>
      </p:sp>
      <p:graphicFrame>
        <p:nvGraphicFramePr>
          <p:cNvPr id="10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28068"/>
              </p:ext>
            </p:extLst>
          </p:nvPr>
        </p:nvGraphicFramePr>
        <p:xfrm>
          <a:off x="379512" y="1121247"/>
          <a:ext cx="11316302" cy="52582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7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8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9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42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HCPCS</a:t>
                      </a:r>
                      <a:r>
                        <a:rPr sz="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Code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700405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CY</a:t>
                      </a:r>
                      <a:r>
                        <a:rPr sz="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2023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Long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Descriptor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20320" indent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Transitional</a:t>
                      </a:r>
                      <a:r>
                        <a:rPr sz="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CMS</a:t>
                      </a:r>
                      <a:r>
                        <a:rPr sz="8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Claims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Data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2024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4090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56515" marR="49530" indent="-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CY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2024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APC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 Packaged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Payment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1016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Portion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2024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APC</a:t>
                      </a:r>
                      <a:r>
                        <a:rPr sz="8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Associated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w/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Policy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Packaged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5" dirty="0">
                          <a:latin typeface="Times New Roman"/>
                          <a:cs typeface="Times New Roman"/>
                        </a:rPr>
                        <a:t>Dx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RP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 Drugs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4090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5875" marR="8255" indent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Fraction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Transitional</a:t>
                      </a:r>
                      <a:r>
                        <a:rPr sz="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Expires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6355" marR="39370" indent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Proposed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End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Transitional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10" dirty="0">
                          <a:latin typeface="Times New Roman"/>
                          <a:cs typeface="Times New Roman"/>
                        </a:rPr>
                        <a:t>Under</a:t>
                      </a:r>
                      <a:r>
                        <a:rPr sz="800" b="1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spc="-20" dirty="0">
                          <a:latin typeface="Times New Roman"/>
                          <a:cs typeface="Times New Roman"/>
                        </a:rPr>
                        <a:t>OPPS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A9584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2184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Iodine i-123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ioflupane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study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dose,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millicuries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$1,354.34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$354.57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18%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A9582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8763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Iodine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i-123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iobenguane,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study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dose,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millicuries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$1,354.34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$354.57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A9586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Florbetapir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f18,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study dose,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millicuries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A9515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Choline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11,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study </a:t>
                      </a:r>
                      <a:r>
                        <a:rPr sz="800" spc="-20" dirty="0">
                          <a:latin typeface="Times New Roman"/>
                          <a:cs typeface="Times New Roman"/>
                        </a:rPr>
                        <a:t>dose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A9587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Gallium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ga-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68,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dotatate,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0.1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A9588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Fluciclovine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f-18,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Q9982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330835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Flutemetamol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F18,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study dose,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Q9983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33147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Florbetaben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F18,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study dose,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8.1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A9591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Fluoroestradiol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18,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6%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C9067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Gallium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ga-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68,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dotatoc,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0.01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mCi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7%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35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A9592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Copper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Cu-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64,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dotatate,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Packaged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7%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A9593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Gallium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ga-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68</a:t>
                      </a:r>
                      <a:r>
                        <a:rPr sz="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psma-11,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ucsf(1)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$4,031.00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6%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6-30-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A9594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Gallium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ga-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68</a:t>
                      </a:r>
                      <a:r>
                        <a:rPr sz="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psma-11,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ucla(2)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$3,946.00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6-30-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A9595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Piflu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f-18,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millicurie(3)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$5,223.00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12-31-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A9596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Ga-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68</a:t>
                      </a:r>
                      <a:r>
                        <a:rPr sz="8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Gozetotide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(Illuccix)(4)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$4,958.00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6-30-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A9800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051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390525" indent="20955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Gallium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ga-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68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gozetotide,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(locametz),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millicurie(5)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$4,367.00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63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9-30-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5382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A9602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Fluorodopa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f-18</a:t>
                      </a:r>
                      <a:r>
                        <a:rPr sz="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mci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(6)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$2,234.00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11%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8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9-30-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A9608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Flotufolastat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18,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millicurie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(Posluma)(7)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$5,062.00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9-30-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26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316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A9601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10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Flortaucipir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Injection,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Diagnostic, 1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Millicurie(8)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9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$3,710.00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$1,492.14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$239.49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219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6%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44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180340">
                        <a:lnSpc>
                          <a:spcPct val="101499"/>
                        </a:lnSpc>
                        <a:spcBef>
                          <a:spcPts val="17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sz="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Payment</a:t>
                      </a:r>
                      <a:r>
                        <a:rPr sz="8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Expires</a:t>
                      </a:r>
                      <a:r>
                        <a:rPr sz="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12-31-</a:t>
                      </a:r>
                      <a:r>
                        <a:rPr sz="800" spc="-25" dirty="0">
                          <a:latin typeface="Times New Roman"/>
                          <a:cs typeface="Times New Roman"/>
                        </a:rPr>
                        <a:t>26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07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872" y="3644900"/>
            <a:ext cx="3810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Calibri"/>
                <a:cs typeface="Calibri"/>
              </a:rPr>
              <a:t>2008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20976" y="4392993"/>
            <a:ext cx="43624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2008-</a:t>
            </a:r>
            <a:endParaRPr sz="1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1400" b="1" spc="-20" dirty="0">
                <a:latin typeface="Calibri"/>
                <a:cs typeface="Calibri"/>
              </a:rPr>
              <a:t>2015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640" y="5113020"/>
            <a:ext cx="713740" cy="518159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45085" rIns="0" bIns="0" rtlCol="0">
            <a:spAutoFit/>
          </a:bodyPr>
          <a:lstStyle/>
          <a:p>
            <a:pPr marL="36830" marR="28575" algn="ctr">
              <a:lnSpc>
                <a:spcPct val="98500"/>
              </a:lnSpc>
              <a:spcBef>
                <a:spcPts val="355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MMA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radiopharm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distinguished</a:t>
            </a:r>
            <a:r>
              <a:rPr sz="700" spc="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as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drugs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paid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separately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9219" y="4203700"/>
            <a:ext cx="647700" cy="723900"/>
          </a:xfrm>
          <a:prstGeom prst="rect">
            <a:avLst/>
          </a:prstGeom>
          <a:solidFill>
            <a:srgbClr val="99B3B8"/>
          </a:solidFill>
        </p:spPr>
        <p:txBody>
          <a:bodyPr vert="horz" wrap="square" lIns="0" tIns="93980" rIns="0" bIns="0" rtlCol="0">
            <a:spAutoFit/>
          </a:bodyPr>
          <a:lstStyle/>
          <a:p>
            <a:pPr marL="74295" marR="66675" indent="-1905" algn="ctr">
              <a:lnSpc>
                <a:spcPct val="98900"/>
              </a:lnSpc>
              <a:spcBef>
                <a:spcPts val="740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begins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policy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packaging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Dx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RPs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under</a:t>
            </a:r>
            <a:r>
              <a:rPr sz="700" spc="-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the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OPPS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9200" y="5036820"/>
            <a:ext cx="970280" cy="647700"/>
          </a:xfrm>
          <a:prstGeom prst="rect">
            <a:avLst/>
          </a:prstGeom>
          <a:solidFill>
            <a:srgbClr val="9BDECD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700">
              <a:latin typeface="Times New Roman"/>
              <a:cs typeface="Times New Roman"/>
            </a:endParaRPr>
          </a:p>
          <a:p>
            <a:pPr marL="61594" marR="57785" indent="2540" algn="ctr">
              <a:lnSpc>
                <a:spcPct val="98400"/>
              </a:lnSpc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Consistent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engagement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with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7+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 comments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submitted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every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year-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July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rulemaking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14420" y="3761740"/>
            <a:ext cx="919480" cy="39370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33655" rIns="0" bIns="0" rtlCol="0">
            <a:spAutoFit/>
          </a:bodyPr>
          <a:lstStyle/>
          <a:p>
            <a:pPr marL="95250" marR="141605" algn="ctr">
              <a:lnSpc>
                <a:spcPct val="98800"/>
              </a:lnSpc>
              <a:spcBef>
                <a:spcPts val="265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Coalition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members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engaged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with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CMS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directly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14420" y="4208779"/>
            <a:ext cx="1041400" cy="25654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16510" rIns="0" bIns="0" rtlCol="0">
            <a:spAutoFit/>
          </a:bodyPr>
          <a:lstStyle/>
          <a:p>
            <a:pPr marL="302260" marR="160655" indent="-132080">
              <a:lnSpc>
                <a:spcPct val="100000"/>
              </a:lnSpc>
              <a:spcBef>
                <a:spcPts val="130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collapses</a:t>
            </a:r>
            <a:r>
              <a:rPr sz="700" spc="-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APCs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from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22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50" dirty="0">
                <a:solidFill>
                  <a:srgbClr val="202020"/>
                </a:solidFill>
                <a:latin typeface="Calibri"/>
                <a:cs typeface="Calibri"/>
              </a:rPr>
              <a:t>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4420" y="4518659"/>
            <a:ext cx="1041400" cy="34290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8255" rIns="0" bIns="0" rtlCol="0">
            <a:spAutoFit/>
          </a:bodyPr>
          <a:lstStyle/>
          <a:p>
            <a:pPr marL="43180" marR="32384" indent="-3175" algn="ctr">
              <a:lnSpc>
                <a:spcPct val="98800"/>
              </a:lnSpc>
              <a:spcBef>
                <a:spcPts val="65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SNMMI</a:t>
            </a:r>
            <a:r>
              <a:rPr sz="700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proposed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separate</a:t>
            </a:r>
            <a:r>
              <a:rPr sz="7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Dx</a:t>
            </a:r>
            <a:r>
              <a:rPr sz="700" spc="-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RP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 APCs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under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the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OPPS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14420" y="4902200"/>
            <a:ext cx="1257300" cy="34290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10160" rIns="0" bIns="0" rtlCol="0">
            <a:spAutoFit/>
          </a:bodyPr>
          <a:lstStyle/>
          <a:p>
            <a:pPr marL="50800" marR="43815" indent="1270" algn="ctr">
              <a:lnSpc>
                <a:spcPct val="98800"/>
              </a:lnSpc>
              <a:spcBef>
                <a:spcPts val="80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directs Coalition</a:t>
            </a:r>
            <a:r>
              <a:rPr sz="700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members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address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OPPS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reimbursement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concerns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legislatively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14420" y="5298440"/>
            <a:ext cx="1257300" cy="52832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10"/>
              </a:lnSpc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Bicameral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Congressional</a:t>
            </a:r>
            <a:r>
              <a:rPr sz="700" spc="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letters</a:t>
            </a:r>
            <a:endParaRPr sz="700">
              <a:latin typeface="Calibri"/>
              <a:cs typeface="Calibri"/>
            </a:endParaRPr>
          </a:p>
          <a:p>
            <a:pPr marL="76200" marR="66675" indent="-635" algn="ctr">
              <a:lnSpc>
                <a:spcPct val="98400"/>
              </a:lnSpc>
              <a:spcBef>
                <a:spcPts val="10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CMS;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responds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CY2015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OPPS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final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rule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create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separate</a:t>
            </a:r>
            <a:r>
              <a:rPr sz="700" spc="-6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PET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 APCS;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no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changes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in</a:t>
            </a:r>
            <a:r>
              <a:rPr sz="700" spc="-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CY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2016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OPPS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final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rule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53659" y="4833620"/>
            <a:ext cx="952500" cy="477520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215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CY2017</a:t>
            </a:r>
            <a:r>
              <a:rPr sz="7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prop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OPPS</a:t>
            </a:r>
            <a:endParaRPr sz="700">
              <a:latin typeface="Calibri"/>
              <a:cs typeface="Calibri"/>
            </a:endParaRPr>
          </a:p>
          <a:p>
            <a:pPr marL="37465" marR="27305" algn="ctr">
              <a:lnSpc>
                <a:spcPts val="819"/>
              </a:lnSpc>
              <a:spcBef>
                <a:spcPts val="50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comments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CORAR,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MITA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SNMMI</a:t>
            </a:r>
            <a:r>
              <a:rPr sz="700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support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2015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 SNMMI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proposal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75250" y="5344159"/>
            <a:ext cx="930910" cy="261620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19050" rIns="0" bIns="0" rtlCol="0">
            <a:spAutoFit/>
          </a:bodyPr>
          <a:lstStyle/>
          <a:p>
            <a:pPr marL="86360" marR="38735" indent="-12700">
              <a:lnSpc>
                <a:spcPct val="100000"/>
              </a:lnSpc>
              <a:spcBef>
                <a:spcPts val="150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CY2017</a:t>
            </a:r>
            <a:r>
              <a:rPr sz="700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final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OPPS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rule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declines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changes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32980" y="4183379"/>
            <a:ext cx="1262380" cy="645160"/>
          </a:xfrm>
          <a:prstGeom prst="rect">
            <a:avLst/>
          </a:prstGeom>
          <a:solidFill>
            <a:srgbClr val="99B3B8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00">
              <a:latin typeface="Times New Roman"/>
              <a:cs typeface="Times New Roman"/>
            </a:endParaRPr>
          </a:p>
          <a:p>
            <a:pPr marL="58419" marR="49530" indent="-635" algn="ctr">
              <a:lnSpc>
                <a:spcPct val="98500"/>
              </a:lnSpc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Coalition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members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meet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with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in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May,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acknowledges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impact</a:t>
            </a:r>
            <a:r>
              <a:rPr sz="7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of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nuclear medicine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APC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consolidation</a:t>
            </a:r>
            <a:endParaRPr sz="700">
              <a:latin typeface="Calibri"/>
              <a:cs typeface="Calibri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7355840" y="4828540"/>
          <a:ext cx="1330960" cy="98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marL="74295" marR="64135" indent="-635" algn="ctr">
                        <a:lnSpc>
                          <a:spcPct val="98800"/>
                        </a:lnSpc>
                        <a:spcBef>
                          <a:spcPts val="270"/>
                        </a:spcBef>
                      </a:pP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Coalition</a:t>
                      </a:r>
                      <a:r>
                        <a:rPr sz="700" spc="-4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follow</a:t>
                      </a:r>
                      <a:r>
                        <a:rPr sz="700" spc="-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up 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700" spc="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r>
                        <a:rPr sz="700" spc="-5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CMS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sz="700" spc="-4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the May</a:t>
                      </a:r>
                      <a:r>
                        <a:rPr sz="700" spc="-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99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90">
                <a:tc>
                  <a:txBody>
                    <a:bodyPr/>
                    <a:lstStyle/>
                    <a:p>
                      <a:pPr marL="495934" marR="41910" indent="-44704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CMS</a:t>
                      </a:r>
                      <a:r>
                        <a:rPr sz="700" spc="-3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does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700" spc="-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respond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700" spc="-4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Coalition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99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marL="305435" marR="163830" indent="-1320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July</a:t>
                      </a:r>
                      <a:r>
                        <a:rPr sz="700" spc="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2018,</a:t>
                      </a:r>
                      <a:r>
                        <a:rPr sz="700" spc="-5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CY2019</a:t>
                      </a:r>
                      <a:r>
                        <a:rPr sz="700" spc="-5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prop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rule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continue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700" spc="-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package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99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8783319" y="3985259"/>
            <a:ext cx="891540" cy="388620"/>
          </a:xfrm>
          <a:custGeom>
            <a:avLst/>
            <a:gdLst/>
            <a:ahLst/>
            <a:cxnLst/>
            <a:rect l="l" t="t" r="r" b="b"/>
            <a:pathLst>
              <a:path w="891540" h="388620">
                <a:moveTo>
                  <a:pt x="891540" y="0"/>
                </a:moveTo>
                <a:lnTo>
                  <a:pt x="0" y="0"/>
                </a:lnTo>
                <a:lnTo>
                  <a:pt x="0" y="388619"/>
                </a:lnTo>
                <a:lnTo>
                  <a:pt x="891540" y="388619"/>
                </a:lnTo>
                <a:lnTo>
                  <a:pt x="891540" y="0"/>
                </a:lnTo>
                <a:close/>
              </a:path>
            </a:pathLst>
          </a:custGeom>
          <a:solidFill>
            <a:srgbClr val="9BD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844660" y="4003040"/>
            <a:ext cx="770255" cy="34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Nov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2019,</a:t>
            </a:r>
            <a:r>
              <a:rPr sz="700" spc="-5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CY2020</a:t>
            </a:r>
            <a:endParaRPr sz="700">
              <a:latin typeface="Calibri"/>
              <a:cs typeface="Calibri"/>
            </a:endParaRPr>
          </a:p>
          <a:p>
            <a:pPr marL="12700" marR="5080" indent="88900">
              <a:lnSpc>
                <a:spcPts val="819"/>
              </a:lnSpc>
              <a:spcBef>
                <a:spcPts val="45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final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rule,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policy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packaging</a:t>
            </a:r>
            <a:r>
              <a:rPr sz="700" spc="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reinforced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783319" y="4427220"/>
            <a:ext cx="891540" cy="581660"/>
          </a:xfrm>
          <a:custGeom>
            <a:avLst/>
            <a:gdLst/>
            <a:ahLst/>
            <a:cxnLst/>
            <a:rect l="l" t="t" r="r" b="b"/>
            <a:pathLst>
              <a:path w="891540" h="581660">
                <a:moveTo>
                  <a:pt x="891540" y="0"/>
                </a:moveTo>
                <a:lnTo>
                  <a:pt x="0" y="0"/>
                </a:lnTo>
                <a:lnTo>
                  <a:pt x="0" y="581659"/>
                </a:lnTo>
                <a:lnTo>
                  <a:pt x="891540" y="581659"/>
                </a:lnTo>
                <a:lnTo>
                  <a:pt x="891540" y="0"/>
                </a:lnTo>
                <a:close/>
              </a:path>
            </a:pathLst>
          </a:custGeom>
          <a:solidFill>
            <a:srgbClr val="9BD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814054" y="4436109"/>
            <a:ext cx="833119" cy="5543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ctr">
              <a:lnSpc>
                <a:spcPct val="98900"/>
              </a:lnSpc>
              <a:spcBef>
                <a:spcPts val="110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MITA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meets</a:t>
            </a:r>
            <a:r>
              <a:rPr sz="700" spc="-5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with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CMO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of</a:t>
            </a:r>
            <a:r>
              <a:rPr sz="700" spc="-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CMS’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CMMI</a:t>
            </a:r>
            <a:r>
              <a:rPr sz="700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acknowledged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challenge;</a:t>
            </a:r>
            <a:r>
              <a:rPr sz="700" spc="-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CMO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CMMI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vacates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position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783319" y="5064759"/>
            <a:ext cx="891540" cy="581660"/>
          </a:xfrm>
          <a:custGeom>
            <a:avLst/>
            <a:gdLst/>
            <a:ahLst/>
            <a:cxnLst/>
            <a:rect l="l" t="t" r="r" b="b"/>
            <a:pathLst>
              <a:path w="891540" h="581660">
                <a:moveTo>
                  <a:pt x="891540" y="0"/>
                </a:moveTo>
                <a:lnTo>
                  <a:pt x="0" y="0"/>
                </a:lnTo>
                <a:lnTo>
                  <a:pt x="0" y="581659"/>
                </a:lnTo>
                <a:lnTo>
                  <a:pt x="891540" y="581659"/>
                </a:lnTo>
                <a:lnTo>
                  <a:pt x="891540" y="0"/>
                </a:lnTo>
                <a:close/>
              </a:path>
            </a:pathLst>
          </a:custGeom>
          <a:solidFill>
            <a:srgbClr val="9BD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849741" y="5074539"/>
            <a:ext cx="761365" cy="5543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ctr">
              <a:lnSpc>
                <a:spcPct val="98900"/>
              </a:lnSpc>
              <a:spcBef>
                <a:spcPts val="110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Aug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2020,</a:t>
            </a:r>
            <a:r>
              <a:rPr sz="700" spc="-5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APC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panel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unanimously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recommends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CMS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reimburse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all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RPs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separately</a:t>
            </a:r>
            <a:endParaRPr sz="700">
              <a:latin typeface="Calibri"/>
              <a:cs typeface="Calibri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9786619" y="3238500"/>
          <a:ext cx="1168400" cy="1858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1020">
                <a:tc>
                  <a:txBody>
                    <a:bodyPr/>
                    <a:lstStyle/>
                    <a:p>
                      <a:pPr marL="46990" marR="38735" algn="ctr">
                        <a:lnSpc>
                          <a:spcPct val="98800"/>
                        </a:lnSpc>
                        <a:spcBef>
                          <a:spcPts val="710"/>
                        </a:spcBef>
                      </a:pP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March</a:t>
                      </a:r>
                      <a:r>
                        <a:rPr sz="700" spc="-3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2021,</a:t>
                      </a:r>
                      <a:r>
                        <a:rPr sz="700" spc="-3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MITA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meets 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CMS</a:t>
                      </a:r>
                      <a:r>
                        <a:rPr sz="700" spc="-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payment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office;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engagement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path</a:t>
                      </a:r>
                      <a:r>
                        <a:rPr sz="700" spc="-3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forward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A7EE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72390" marR="61594" indent="76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June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2021,</a:t>
                      </a:r>
                      <a:r>
                        <a:rPr sz="700" spc="-5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MITA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meets</a:t>
                      </a:r>
                      <a:r>
                        <a:rPr sz="700" spc="-5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OMB/OIRA;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listen</a:t>
                      </a:r>
                      <a:r>
                        <a:rPr sz="700" spc="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only</a:t>
                      </a:r>
                      <a:r>
                        <a:rPr sz="700" spc="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mode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T w="762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A7EE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35">
                <a:tc>
                  <a:txBody>
                    <a:bodyPr/>
                    <a:lstStyle/>
                    <a:p>
                      <a:pPr marL="118110" marR="111760" algn="ctr">
                        <a:lnSpc>
                          <a:spcPct val="98800"/>
                        </a:lnSpc>
                        <a:spcBef>
                          <a:spcPts val="20"/>
                        </a:spcBef>
                      </a:pP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July</a:t>
                      </a:r>
                      <a:r>
                        <a:rPr sz="700" spc="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2021,</a:t>
                      </a:r>
                      <a:r>
                        <a:rPr sz="700" spc="-5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prop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OPPS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rule,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CMS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reiterates</a:t>
                      </a:r>
                      <a:r>
                        <a:rPr sz="700" spc="-4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policy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packaging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A7EE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pPr marL="176530" marR="132080" indent="-3556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Sept</a:t>
                      </a:r>
                      <a:r>
                        <a:rPr sz="700" spc="-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2021,</a:t>
                      </a:r>
                      <a:r>
                        <a:rPr sz="700" spc="-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MITA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submits</a:t>
                      </a:r>
                      <a:r>
                        <a:rPr sz="700" spc="5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comments</a:t>
                      </a:r>
                      <a:r>
                        <a:rPr sz="700" spc="-5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700" spc="-1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prop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rule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T w="285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7EE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Nov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2021,</a:t>
                      </a:r>
                      <a:r>
                        <a:rPr sz="700" spc="-5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CY</a:t>
                      </a:r>
                      <a:r>
                        <a:rPr sz="700" spc="-2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r>
                        <a:rPr sz="700" spc="-6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OPPS</a:t>
                      </a:r>
                      <a:r>
                        <a:rPr sz="700" spc="-5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2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final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rule</a:t>
                      </a:r>
                      <a:r>
                        <a:rPr sz="700" spc="-3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700" spc="-3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10" dirty="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changes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A7EE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11023600" y="3238500"/>
            <a:ext cx="1028700" cy="365760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26034" rIns="0" bIns="0" rtlCol="0">
            <a:spAutoFit/>
          </a:bodyPr>
          <a:lstStyle/>
          <a:p>
            <a:pPr marL="71120" marR="57785" algn="ctr">
              <a:lnSpc>
                <a:spcPts val="819"/>
              </a:lnSpc>
              <a:spcBef>
                <a:spcPts val="204"/>
              </a:spcBef>
            </a:pPr>
            <a:r>
              <a:rPr sz="700" dirty="0">
                <a:latin typeface="Calibri"/>
                <a:cs typeface="Calibri"/>
              </a:rPr>
              <a:t>July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2023,</a:t>
            </a:r>
            <a:r>
              <a:rPr sz="700" spc="-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CMS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proposed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OPPS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rule</a:t>
            </a:r>
            <a:r>
              <a:rPr sz="700" spc="-2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with</a:t>
            </a:r>
            <a:r>
              <a:rPr sz="700" spc="-4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five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options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to</a:t>
            </a:r>
            <a:r>
              <a:rPr sz="700" spc="-2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fix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RP </a:t>
            </a:r>
            <a:r>
              <a:rPr sz="700" spc="-10" dirty="0">
                <a:latin typeface="Calibri"/>
                <a:cs typeface="Calibri"/>
              </a:rPr>
              <a:t>Policy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56020" y="4671059"/>
            <a:ext cx="952500" cy="47752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76835" rIns="0" bIns="0" rtlCol="0">
            <a:spAutoFit/>
          </a:bodyPr>
          <a:lstStyle/>
          <a:p>
            <a:pPr marL="57785" marR="50800" algn="ctr">
              <a:lnSpc>
                <a:spcPct val="98900"/>
              </a:lnSpc>
              <a:spcBef>
                <a:spcPts val="605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July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CY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2018</a:t>
            </a:r>
            <a:r>
              <a:rPr sz="7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OPPS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prop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rule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no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changes,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interested</a:t>
            </a:r>
            <a:r>
              <a:rPr sz="7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in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feedback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56020" y="5181600"/>
            <a:ext cx="952500" cy="477520"/>
          </a:xfrm>
          <a:prstGeom prst="rect">
            <a:avLst/>
          </a:prstGeom>
          <a:solidFill>
            <a:srgbClr val="A7EEDD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Oct</a:t>
            </a:r>
            <a:r>
              <a:rPr sz="7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2017,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 SNMMI,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MITA</a:t>
            </a:r>
            <a:endParaRPr sz="700">
              <a:latin typeface="Calibri"/>
              <a:cs typeface="Calibri"/>
            </a:endParaRPr>
          </a:p>
          <a:p>
            <a:pPr marL="42545" marR="36195" indent="3810" algn="ctr">
              <a:lnSpc>
                <a:spcPct val="97800"/>
              </a:lnSpc>
              <a:spcBef>
                <a:spcPts val="15"/>
              </a:spcBef>
            </a:pP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CORAR</a:t>
            </a:r>
            <a:r>
              <a:rPr sz="7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met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 with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CMS;</a:t>
            </a:r>
            <a:r>
              <a:rPr sz="7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no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changes</a:t>
            </a:r>
            <a:r>
              <a:rPr sz="7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202020"/>
                </a:solidFill>
                <a:latin typeface="Calibri"/>
                <a:cs typeface="Calibri"/>
              </a:rPr>
              <a:t>in</a:t>
            </a:r>
            <a:r>
              <a:rPr sz="7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202020"/>
                </a:solidFill>
                <a:latin typeface="Calibri"/>
                <a:cs typeface="Calibri"/>
              </a:rPr>
              <a:t>final</a:t>
            </a:r>
            <a:r>
              <a:rPr sz="700" spc="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202020"/>
                </a:solidFill>
                <a:latin typeface="Calibri"/>
                <a:cs typeface="Calibri"/>
              </a:rPr>
              <a:t>rule</a:t>
            </a:r>
            <a:endParaRPr sz="7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82282" y="3997959"/>
            <a:ext cx="11338560" cy="1895475"/>
            <a:chOff x="482282" y="3997959"/>
            <a:chExt cx="11338560" cy="1895475"/>
          </a:xfrm>
        </p:grpSpPr>
        <p:sp>
          <p:nvSpPr>
            <p:cNvPr id="27" name="object 27"/>
            <p:cNvSpPr/>
            <p:nvPr/>
          </p:nvSpPr>
          <p:spPr>
            <a:xfrm>
              <a:off x="496569" y="5878829"/>
              <a:ext cx="11309985" cy="0"/>
            </a:xfrm>
            <a:custGeom>
              <a:avLst/>
              <a:gdLst/>
              <a:ahLst/>
              <a:cxnLst/>
              <a:rect l="l" t="t" r="r" b="b"/>
              <a:pathLst>
                <a:path w="11309985">
                  <a:moveTo>
                    <a:pt x="0" y="0"/>
                  </a:moveTo>
                  <a:lnTo>
                    <a:pt x="11309985" y="0"/>
                  </a:lnTo>
                </a:path>
              </a:pathLst>
            </a:custGeom>
            <a:ln w="28575">
              <a:solidFill>
                <a:srgbClr val="0042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43449" y="4042409"/>
              <a:ext cx="718820" cy="718820"/>
            </a:xfrm>
            <a:custGeom>
              <a:avLst/>
              <a:gdLst/>
              <a:ahLst/>
              <a:cxnLst/>
              <a:rect l="l" t="t" r="r" b="b"/>
              <a:pathLst>
                <a:path w="718820" h="718820">
                  <a:moveTo>
                    <a:pt x="0" y="359409"/>
                  </a:moveTo>
                  <a:lnTo>
                    <a:pt x="3280" y="310639"/>
                  </a:lnTo>
                  <a:lnTo>
                    <a:pt x="12838" y="263863"/>
                  </a:lnTo>
                  <a:lnTo>
                    <a:pt x="28243" y="219509"/>
                  </a:lnTo>
                  <a:lnTo>
                    <a:pt x="49069" y="178006"/>
                  </a:lnTo>
                  <a:lnTo>
                    <a:pt x="74886" y="139783"/>
                  </a:lnTo>
                  <a:lnTo>
                    <a:pt x="105267" y="105267"/>
                  </a:lnTo>
                  <a:lnTo>
                    <a:pt x="139783" y="74886"/>
                  </a:lnTo>
                  <a:lnTo>
                    <a:pt x="178006" y="49069"/>
                  </a:lnTo>
                  <a:lnTo>
                    <a:pt x="219509" y="28243"/>
                  </a:lnTo>
                  <a:lnTo>
                    <a:pt x="263863" y="12838"/>
                  </a:lnTo>
                  <a:lnTo>
                    <a:pt x="310639" y="3280"/>
                  </a:lnTo>
                  <a:lnTo>
                    <a:pt x="359410" y="0"/>
                  </a:lnTo>
                  <a:lnTo>
                    <a:pt x="408180" y="3280"/>
                  </a:lnTo>
                  <a:lnTo>
                    <a:pt x="454956" y="12838"/>
                  </a:lnTo>
                  <a:lnTo>
                    <a:pt x="499310" y="28243"/>
                  </a:lnTo>
                  <a:lnTo>
                    <a:pt x="540813" y="49069"/>
                  </a:lnTo>
                  <a:lnTo>
                    <a:pt x="579036" y="74886"/>
                  </a:lnTo>
                  <a:lnTo>
                    <a:pt x="613552" y="105267"/>
                  </a:lnTo>
                  <a:lnTo>
                    <a:pt x="643933" y="139783"/>
                  </a:lnTo>
                  <a:lnTo>
                    <a:pt x="669750" y="178006"/>
                  </a:lnTo>
                  <a:lnTo>
                    <a:pt x="690576" y="219509"/>
                  </a:lnTo>
                  <a:lnTo>
                    <a:pt x="705981" y="263863"/>
                  </a:lnTo>
                  <a:lnTo>
                    <a:pt x="715539" y="310639"/>
                  </a:lnTo>
                  <a:lnTo>
                    <a:pt x="718820" y="359409"/>
                  </a:lnTo>
                  <a:lnTo>
                    <a:pt x="715539" y="408180"/>
                  </a:lnTo>
                  <a:lnTo>
                    <a:pt x="705981" y="454956"/>
                  </a:lnTo>
                  <a:lnTo>
                    <a:pt x="690576" y="499310"/>
                  </a:lnTo>
                  <a:lnTo>
                    <a:pt x="669750" y="540813"/>
                  </a:lnTo>
                  <a:lnTo>
                    <a:pt x="643933" y="579036"/>
                  </a:lnTo>
                  <a:lnTo>
                    <a:pt x="613552" y="613552"/>
                  </a:lnTo>
                  <a:lnTo>
                    <a:pt x="579036" y="643933"/>
                  </a:lnTo>
                  <a:lnTo>
                    <a:pt x="540813" y="669750"/>
                  </a:lnTo>
                  <a:lnTo>
                    <a:pt x="499310" y="690576"/>
                  </a:lnTo>
                  <a:lnTo>
                    <a:pt x="454956" y="705981"/>
                  </a:lnTo>
                  <a:lnTo>
                    <a:pt x="408180" y="715539"/>
                  </a:lnTo>
                  <a:lnTo>
                    <a:pt x="359410" y="718819"/>
                  </a:lnTo>
                  <a:lnTo>
                    <a:pt x="310639" y="715539"/>
                  </a:lnTo>
                  <a:lnTo>
                    <a:pt x="263863" y="705981"/>
                  </a:lnTo>
                  <a:lnTo>
                    <a:pt x="219509" y="690576"/>
                  </a:lnTo>
                  <a:lnTo>
                    <a:pt x="178006" y="669750"/>
                  </a:lnTo>
                  <a:lnTo>
                    <a:pt x="139783" y="643933"/>
                  </a:lnTo>
                  <a:lnTo>
                    <a:pt x="105267" y="613552"/>
                  </a:lnTo>
                  <a:lnTo>
                    <a:pt x="74886" y="579036"/>
                  </a:lnTo>
                  <a:lnTo>
                    <a:pt x="49069" y="540813"/>
                  </a:lnTo>
                  <a:lnTo>
                    <a:pt x="28243" y="499310"/>
                  </a:lnTo>
                  <a:lnTo>
                    <a:pt x="12838" y="454956"/>
                  </a:lnTo>
                  <a:lnTo>
                    <a:pt x="3280" y="408180"/>
                  </a:lnTo>
                  <a:lnTo>
                    <a:pt x="0" y="359409"/>
                  </a:lnTo>
                  <a:close/>
                </a:path>
              </a:pathLst>
            </a:custGeom>
            <a:ln w="88900">
              <a:solidFill>
                <a:srgbClr val="B4E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00319" y="4759959"/>
              <a:ext cx="0" cy="1117600"/>
            </a:xfrm>
            <a:custGeom>
              <a:avLst/>
              <a:gdLst/>
              <a:ahLst/>
              <a:cxnLst/>
              <a:rect l="l" t="t" r="r" b="b"/>
              <a:pathLst>
                <a:path h="1117600">
                  <a:moveTo>
                    <a:pt x="0" y="0"/>
                  </a:moveTo>
                  <a:lnTo>
                    <a:pt x="0" y="1117384"/>
                  </a:lnTo>
                </a:path>
              </a:pathLst>
            </a:custGeom>
            <a:ln w="25400">
              <a:solidFill>
                <a:srgbClr val="B4E6F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18075" y="4270629"/>
            <a:ext cx="3810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Calibri"/>
                <a:cs typeface="Calibri"/>
              </a:rPr>
              <a:t>2016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106420" y="2862579"/>
            <a:ext cx="2049780" cy="3070860"/>
            <a:chOff x="3106420" y="2862579"/>
            <a:chExt cx="2049780" cy="3070860"/>
          </a:xfrm>
        </p:grpSpPr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62220" y="5836919"/>
              <a:ext cx="93979" cy="9652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150870" y="2907029"/>
              <a:ext cx="718820" cy="718820"/>
            </a:xfrm>
            <a:custGeom>
              <a:avLst/>
              <a:gdLst/>
              <a:ahLst/>
              <a:cxnLst/>
              <a:rect l="l" t="t" r="r" b="b"/>
              <a:pathLst>
                <a:path w="718820" h="718820">
                  <a:moveTo>
                    <a:pt x="0" y="359410"/>
                  </a:moveTo>
                  <a:lnTo>
                    <a:pt x="3280" y="310639"/>
                  </a:lnTo>
                  <a:lnTo>
                    <a:pt x="12838" y="263863"/>
                  </a:lnTo>
                  <a:lnTo>
                    <a:pt x="28243" y="219509"/>
                  </a:lnTo>
                  <a:lnTo>
                    <a:pt x="49069" y="178006"/>
                  </a:lnTo>
                  <a:lnTo>
                    <a:pt x="74886" y="139783"/>
                  </a:lnTo>
                  <a:lnTo>
                    <a:pt x="105267" y="105267"/>
                  </a:lnTo>
                  <a:lnTo>
                    <a:pt x="139783" y="74886"/>
                  </a:lnTo>
                  <a:lnTo>
                    <a:pt x="178006" y="49069"/>
                  </a:lnTo>
                  <a:lnTo>
                    <a:pt x="219509" y="28243"/>
                  </a:lnTo>
                  <a:lnTo>
                    <a:pt x="263863" y="12838"/>
                  </a:lnTo>
                  <a:lnTo>
                    <a:pt x="310639" y="3280"/>
                  </a:lnTo>
                  <a:lnTo>
                    <a:pt x="359409" y="0"/>
                  </a:lnTo>
                  <a:lnTo>
                    <a:pt x="408180" y="3280"/>
                  </a:lnTo>
                  <a:lnTo>
                    <a:pt x="454956" y="12838"/>
                  </a:lnTo>
                  <a:lnTo>
                    <a:pt x="499310" y="28243"/>
                  </a:lnTo>
                  <a:lnTo>
                    <a:pt x="540813" y="49069"/>
                  </a:lnTo>
                  <a:lnTo>
                    <a:pt x="579036" y="74886"/>
                  </a:lnTo>
                  <a:lnTo>
                    <a:pt x="613552" y="105267"/>
                  </a:lnTo>
                  <a:lnTo>
                    <a:pt x="643933" y="139783"/>
                  </a:lnTo>
                  <a:lnTo>
                    <a:pt x="669750" y="178006"/>
                  </a:lnTo>
                  <a:lnTo>
                    <a:pt x="690576" y="219509"/>
                  </a:lnTo>
                  <a:lnTo>
                    <a:pt x="705981" y="263863"/>
                  </a:lnTo>
                  <a:lnTo>
                    <a:pt x="715539" y="310639"/>
                  </a:lnTo>
                  <a:lnTo>
                    <a:pt x="718819" y="359410"/>
                  </a:lnTo>
                  <a:lnTo>
                    <a:pt x="715539" y="408180"/>
                  </a:lnTo>
                  <a:lnTo>
                    <a:pt x="705981" y="454956"/>
                  </a:lnTo>
                  <a:lnTo>
                    <a:pt x="690576" y="499310"/>
                  </a:lnTo>
                  <a:lnTo>
                    <a:pt x="669750" y="540813"/>
                  </a:lnTo>
                  <a:lnTo>
                    <a:pt x="643933" y="579036"/>
                  </a:lnTo>
                  <a:lnTo>
                    <a:pt x="613552" y="613552"/>
                  </a:lnTo>
                  <a:lnTo>
                    <a:pt x="579036" y="643933"/>
                  </a:lnTo>
                  <a:lnTo>
                    <a:pt x="540813" y="669750"/>
                  </a:lnTo>
                  <a:lnTo>
                    <a:pt x="499310" y="690576"/>
                  </a:lnTo>
                  <a:lnTo>
                    <a:pt x="454956" y="705981"/>
                  </a:lnTo>
                  <a:lnTo>
                    <a:pt x="408180" y="715539"/>
                  </a:lnTo>
                  <a:lnTo>
                    <a:pt x="359409" y="718820"/>
                  </a:lnTo>
                  <a:lnTo>
                    <a:pt x="310639" y="715539"/>
                  </a:lnTo>
                  <a:lnTo>
                    <a:pt x="263863" y="705981"/>
                  </a:lnTo>
                  <a:lnTo>
                    <a:pt x="219509" y="690576"/>
                  </a:lnTo>
                  <a:lnTo>
                    <a:pt x="178006" y="669750"/>
                  </a:lnTo>
                  <a:lnTo>
                    <a:pt x="139783" y="643933"/>
                  </a:lnTo>
                  <a:lnTo>
                    <a:pt x="105267" y="613552"/>
                  </a:lnTo>
                  <a:lnTo>
                    <a:pt x="74886" y="579036"/>
                  </a:lnTo>
                  <a:lnTo>
                    <a:pt x="49069" y="540813"/>
                  </a:lnTo>
                  <a:lnTo>
                    <a:pt x="28243" y="499310"/>
                  </a:lnTo>
                  <a:lnTo>
                    <a:pt x="12838" y="454956"/>
                  </a:lnTo>
                  <a:lnTo>
                    <a:pt x="3280" y="408180"/>
                  </a:lnTo>
                  <a:lnTo>
                    <a:pt x="0" y="359410"/>
                  </a:lnTo>
                  <a:close/>
                </a:path>
              </a:pathLst>
            </a:custGeom>
            <a:ln w="88900">
              <a:solidFill>
                <a:srgbClr val="22D5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507740" y="3624579"/>
              <a:ext cx="0" cy="2251710"/>
            </a:xfrm>
            <a:custGeom>
              <a:avLst/>
              <a:gdLst/>
              <a:ahLst/>
              <a:cxnLst/>
              <a:rect l="l" t="t" r="r" b="b"/>
              <a:pathLst>
                <a:path h="2251710">
                  <a:moveTo>
                    <a:pt x="0" y="0"/>
                  </a:moveTo>
                  <a:lnTo>
                    <a:pt x="0" y="2251671"/>
                  </a:lnTo>
                </a:path>
              </a:pathLst>
            </a:custGeom>
            <a:ln w="25400">
              <a:solidFill>
                <a:srgbClr val="22D5A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311271" y="3135884"/>
            <a:ext cx="3810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Calibri"/>
                <a:cs typeface="Calibri"/>
              </a:rPr>
              <a:t>2015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91439" y="3370579"/>
            <a:ext cx="3462020" cy="2562860"/>
            <a:chOff x="91439" y="3370579"/>
            <a:chExt cx="3462020" cy="2562860"/>
          </a:xfrm>
        </p:grpSpPr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56939" y="5836919"/>
              <a:ext cx="96520" cy="9652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081529" y="4258309"/>
              <a:ext cx="718820" cy="718820"/>
            </a:xfrm>
            <a:custGeom>
              <a:avLst/>
              <a:gdLst/>
              <a:ahLst/>
              <a:cxnLst/>
              <a:rect l="l" t="t" r="r" b="b"/>
              <a:pathLst>
                <a:path w="718819" h="718820">
                  <a:moveTo>
                    <a:pt x="0" y="359409"/>
                  </a:moveTo>
                  <a:lnTo>
                    <a:pt x="3280" y="310639"/>
                  </a:lnTo>
                  <a:lnTo>
                    <a:pt x="12838" y="263863"/>
                  </a:lnTo>
                  <a:lnTo>
                    <a:pt x="28243" y="219509"/>
                  </a:lnTo>
                  <a:lnTo>
                    <a:pt x="49069" y="178006"/>
                  </a:lnTo>
                  <a:lnTo>
                    <a:pt x="74886" y="139783"/>
                  </a:lnTo>
                  <a:lnTo>
                    <a:pt x="105267" y="105267"/>
                  </a:lnTo>
                  <a:lnTo>
                    <a:pt x="139783" y="74886"/>
                  </a:lnTo>
                  <a:lnTo>
                    <a:pt x="178006" y="49069"/>
                  </a:lnTo>
                  <a:lnTo>
                    <a:pt x="219509" y="28243"/>
                  </a:lnTo>
                  <a:lnTo>
                    <a:pt x="263863" y="12838"/>
                  </a:lnTo>
                  <a:lnTo>
                    <a:pt x="310639" y="3280"/>
                  </a:lnTo>
                  <a:lnTo>
                    <a:pt x="359409" y="0"/>
                  </a:lnTo>
                  <a:lnTo>
                    <a:pt x="408180" y="3280"/>
                  </a:lnTo>
                  <a:lnTo>
                    <a:pt x="454956" y="12838"/>
                  </a:lnTo>
                  <a:lnTo>
                    <a:pt x="499310" y="28243"/>
                  </a:lnTo>
                  <a:lnTo>
                    <a:pt x="540813" y="49069"/>
                  </a:lnTo>
                  <a:lnTo>
                    <a:pt x="579036" y="74886"/>
                  </a:lnTo>
                  <a:lnTo>
                    <a:pt x="613552" y="105267"/>
                  </a:lnTo>
                  <a:lnTo>
                    <a:pt x="643933" y="139783"/>
                  </a:lnTo>
                  <a:lnTo>
                    <a:pt x="669750" y="178006"/>
                  </a:lnTo>
                  <a:lnTo>
                    <a:pt x="690576" y="219509"/>
                  </a:lnTo>
                  <a:lnTo>
                    <a:pt x="705981" y="263863"/>
                  </a:lnTo>
                  <a:lnTo>
                    <a:pt x="715539" y="310639"/>
                  </a:lnTo>
                  <a:lnTo>
                    <a:pt x="718819" y="359409"/>
                  </a:lnTo>
                  <a:lnTo>
                    <a:pt x="715539" y="408180"/>
                  </a:lnTo>
                  <a:lnTo>
                    <a:pt x="705981" y="454956"/>
                  </a:lnTo>
                  <a:lnTo>
                    <a:pt x="690576" y="499310"/>
                  </a:lnTo>
                  <a:lnTo>
                    <a:pt x="669750" y="540813"/>
                  </a:lnTo>
                  <a:lnTo>
                    <a:pt x="643933" y="579036"/>
                  </a:lnTo>
                  <a:lnTo>
                    <a:pt x="613552" y="613552"/>
                  </a:lnTo>
                  <a:lnTo>
                    <a:pt x="579036" y="643933"/>
                  </a:lnTo>
                  <a:lnTo>
                    <a:pt x="540813" y="669750"/>
                  </a:lnTo>
                  <a:lnTo>
                    <a:pt x="499310" y="690576"/>
                  </a:lnTo>
                  <a:lnTo>
                    <a:pt x="454956" y="705981"/>
                  </a:lnTo>
                  <a:lnTo>
                    <a:pt x="408180" y="715539"/>
                  </a:lnTo>
                  <a:lnTo>
                    <a:pt x="359409" y="718819"/>
                  </a:lnTo>
                  <a:lnTo>
                    <a:pt x="310639" y="715539"/>
                  </a:lnTo>
                  <a:lnTo>
                    <a:pt x="263863" y="705981"/>
                  </a:lnTo>
                  <a:lnTo>
                    <a:pt x="219509" y="690576"/>
                  </a:lnTo>
                  <a:lnTo>
                    <a:pt x="178006" y="669750"/>
                  </a:lnTo>
                  <a:lnTo>
                    <a:pt x="139783" y="643933"/>
                  </a:lnTo>
                  <a:lnTo>
                    <a:pt x="105267" y="613552"/>
                  </a:lnTo>
                  <a:lnTo>
                    <a:pt x="74886" y="579036"/>
                  </a:lnTo>
                  <a:lnTo>
                    <a:pt x="49069" y="540813"/>
                  </a:lnTo>
                  <a:lnTo>
                    <a:pt x="28243" y="499310"/>
                  </a:lnTo>
                  <a:lnTo>
                    <a:pt x="12838" y="454956"/>
                  </a:lnTo>
                  <a:lnTo>
                    <a:pt x="3280" y="408180"/>
                  </a:lnTo>
                  <a:lnTo>
                    <a:pt x="0" y="359409"/>
                  </a:lnTo>
                  <a:close/>
                </a:path>
              </a:pathLst>
            </a:custGeom>
            <a:ln w="88900">
              <a:solidFill>
                <a:srgbClr val="04AC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440939" y="4975859"/>
              <a:ext cx="0" cy="902335"/>
            </a:xfrm>
            <a:custGeom>
              <a:avLst/>
              <a:gdLst/>
              <a:ahLst/>
              <a:cxnLst/>
              <a:rect l="l" t="t" r="r" b="b"/>
              <a:pathLst>
                <a:path h="902335">
                  <a:moveTo>
                    <a:pt x="0" y="0"/>
                  </a:moveTo>
                  <a:lnTo>
                    <a:pt x="0" y="901814"/>
                  </a:lnTo>
                </a:path>
              </a:pathLst>
            </a:custGeom>
            <a:ln w="25400">
              <a:solidFill>
                <a:srgbClr val="04AC82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95219" y="5836919"/>
              <a:ext cx="93980" cy="96520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971550" y="3415029"/>
              <a:ext cx="718820" cy="721360"/>
            </a:xfrm>
            <a:custGeom>
              <a:avLst/>
              <a:gdLst/>
              <a:ahLst/>
              <a:cxnLst/>
              <a:rect l="l" t="t" r="r" b="b"/>
              <a:pathLst>
                <a:path w="718819" h="721360">
                  <a:moveTo>
                    <a:pt x="0" y="360680"/>
                  </a:moveTo>
                  <a:lnTo>
                    <a:pt x="3280" y="311750"/>
                  </a:lnTo>
                  <a:lnTo>
                    <a:pt x="12838" y="264818"/>
                  </a:lnTo>
                  <a:lnTo>
                    <a:pt x="28243" y="220313"/>
                  </a:lnTo>
                  <a:lnTo>
                    <a:pt x="49069" y="178665"/>
                  </a:lnTo>
                  <a:lnTo>
                    <a:pt x="74886" y="140305"/>
                  </a:lnTo>
                  <a:lnTo>
                    <a:pt x="105267" y="105663"/>
                  </a:lnTo>
                  <a:lnTo>
                    <a:pt x="139783" y="75171"/>
                  </a:lnTo>
                  <a:lnTo>
                    <a:pt x="178006" y="49257"/>
                  </a:lnTo>
                  <a:lnTo>
                    <a:pt x="219509" y="28352"/>
                  </a:lnTo>
                  <a:lnTo>
                    <a:pt x="263863" y="12888"/>
                  </a:lnTo>
                  <a:lnTo>
                    <a:pt x="310639" y="3293"/>
                  </a:lnTo>
                  <a:lnTo>
                    <a:pt x="359409" y="0"/>
                  </a:lnTo>
                  <a:lnTo>
                    <a:pt x="408180" y="3293"/>
                  </a:lnTo>
                  <a:lnTo>
                    <a:pt x="454956" y="12888"/>
                  </a:lnTo>
                  <a:lnTo>
                    <a:pt x="499310" y="28352"/>
                  </a:lnTo>
                  <a:lnTo>
                    <a:pt x="540813" y="49257"/>
                  </a:lnTo>
                  <a:lnTo>
                    <a:pt x="579036" y="75171"/>
                  </a:lnTo>
                  <a:lnTo>
                    <a:pt x="613552" y="105664"/>
                  </a:lnTo>
                  <a:lnTo>
                    <a:pt x="643933" y="140305"/>
                  </a:lnTo>
                  <a:lnTo>
                    <a:pt x="669750" y="178665"/>
                  </a:lnTo>
                  <a:lnTo>
                    <a:pt x="690576" y="220313"/>
                  </a:lnTo>
                  <a:lnTo>
                    <a:pt x="705981" y="264818"/>
                  </a:lnTo>
                  <a:lnTo>
                    <a:pt x="715539" y="311750"/>
                  </a:lnTo>
                  <a:lnTo>
                    <a:pt x="718819" y="360680"/>
                  </a:lnTo>
                  <a:lnTo>
                    <a:pt x="715539" y="409609"/>
                  </a:lnTo>
                  <a:lnTo>
                    <a:pt x="705981" y="456541"/>
                  </a:lnTo>
                  <a:lnTo>
                    <a:pt x="690576" y="501046"/>
                  </a:lnTo>
                  <a:lnTo>
                    <a:pt x="669750" y="542694"/>
                  </a:lnTo>
                  <a:lnTo>
                    <a:pt x="643933" y="581054"/>
                  </a:lnTo>
                  <a:lnTo>
                    <a:pt x="613552" y="615696"/>
                  </a:lnTo>
                  <a:lnTo>
                    <a:pt x="579036" y="646188"/>
                  </a:lnTo>
                  <a:lnTo>
                    <a:pt x="540813" y="672102"/>
                  </a:lnTo>
                  <a:lnTo>
                    <a:pt x="499310" y="693007"/>
                  </a:lnTo>
                  <a:lnTo>
                    <a:pt x="454956" y="708471"/>
                  </a:lnTo>
                  <a:lnTo>
                    <a:pt x="408180" y="718066"/>
                  </a:lnTo>
                  <a:lnTo>
                    <a:pt x="359409" y="721360"/>
                  </a:lnTo>
                  <a:lnTo>
                    <a:pt x="310639" y="718066"/>
                  </a:lnTo>
                  <a:lnTo>
                    <a:pt x="263863" y="708471"/>
                  </a:lnTo>
                  <a:lnTo>
                    <a:pt x="219509" y="693007"/>
                  </a:lnTo>
                  <a:lnTo>
                    <a:pt x="178006" y="672102"/>
                  </a:lnTo>
                  <a:lnTo>
                    <a:pt x="139783" y="646188"/>
                  </a:lnTo>
                  <a:lnTo>
                    <a:pt x="105267" y="615696"/>
                  </a:lnTo>
                  <a:lnTo>
                    <a:pt x="74886" y="581054"/>
                  </a:lnTo>
                  <a:lnTo>
                    <a:pt x="49069" y="542694"/>
                  </a:lnTo>
                  <a:lnTo>
                    <a:pt x="28243" y="501046"/>
                  </a:lnTo>
                  <a:lnTo>
                    <a:pt x="12838" y="456541"/>
                  </a:lnTo>
                  <a:lnTo>
                    <a:pt x="3280" y="409609"/>
                  </a:lnTo>
                  <a:lnTo>
                    <a:pt x="0" y="360680"/>
                  </a:lnTo>
                  <a:close/>
                </a:path>
              </a:pathLst>
            </a:custGeom>
            <a:ln w="88900">
              <a:solidFill>
                <a:srgbClr val="0042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28420" y="4135119"/>
              <a:ext cx="0" cy="1743075"/>
            </a:xfrm>
            <a:custGeom>
              <a:avLst/>
              <a:gdLst/>
              <a:ahLst/>
              <a:cxnLst/>
              <a:rect l="l" t="t" r="r" b="b"/>
              <a:pathLst>
                <a:path h="1743075">
                  <a:moveTo>
                    <a:pt x="0" y="0"/>
                  </a:moveTo>
                  <a:lnTo>
                    <a:pt x="0" y="1742947"/>
                  </a:lnTo>
                </a:path>
              </a:pathLst>
            </a:custGeom>
            <a:ln w="25400">
              <a:solidFill>
                <a:srgbClr val="00424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85239" y="5836919"/>
              <a:ext cx="96519" cy="96520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135889" y="4268469"/>
              <a:ext cx="721360" cy="718820"/>
            </a:xfrm>
            <a:custGeom>
              <a:avLst/>
              <a:gdLst/>
              <a:ahLst/>
              <a:cxnLst/>
              <a:rect l="l" t="t" r="r" b="b"/>
              <a:pathLst>
                <a:path w="721360" h="718820">
                  <a:moveTo>
                    <a:pt x="0" y="359409"/>
                  </a:moveTo>
                  <a:lnTo>
                    <a:pt x="3292" y="310639"/>
                  </a:lnTo>
                  <a:lnTo>
                    <a:pt x="12883" y="263863"/>
                  </a:lnTo>
                  <a:lnTo>
                    <a:pt x="28343" y="219509"/>
                  </a:lnTo>
                  <a:lnTo>
                    <a:pt x="49243" y="178006"/>
                  </a:lnTo>
                  <a:lnTo>
                    <a:pt x="75151" y="139783"/>
                  </a:lnTo>
                  <a:lnTo>
                    <a:pt x="105640" y="105267"/>
                  </a:lnTo>
                  <a:lnTo>
                    <a:pt x="140278" y="74886"/>
                  </a:lnTo>
                  <a:lnTo>
                    <a:pt x="178637" y="49069"/>
                  </a:lnTo>
                  <a:lnTo>
                    <a:pt x="220286" y="28243"/>
                  </a:lnTo>
                  <a:lnTo>
                    <a:pt x="264796" y="12838"/>
                  </a:lnTo>
                  <a:lnTo>
                    <a:pt x="311737" y="3280"/>
                  </a:lnTo>
                  <a:lnTo>
                    <a:pt x="360680" y="0"/>
                  </a:lnTo>
                  <a:lnTo>
                    <a:pt x="409622" y="3280"/>
                  </a:lnTo>
                  <a:lnTo>
                    <a:pt x="456563" y="12838"/>
                  </a:lnTo>
                  <a:lnTo>
                    <a:pt x="501073" y="28243"/>
                  </a:lnTo>
                  <a:lnTo>
                    <a:pt x="542722" y="49069"/>
                  </a:lnTo>
                  <a:lnTo>
                    <a:pt x="581081" y="74886"/>
                  </a:lnTo>
                  <a:lnTo>
                    <a:pt x="615719" y="105267"/>
                  </a:lnTo>
                  <a:lnTo>
                    <a:pt x="646208" y="139783"/>
                  </a:lnTo>
                  <a:lnTo>
                    <a:pt x="672116" y="178006"/>
                  </a:lnTo>
                  <a:lnTo>
                    <a:pt x="693016" y="219509"/>
                  </a:lnTo>
                  <a:lnTo>
                    <a:pt x="708476" y="263863"/>
                  </a:lnTo>
                  <a:lnTo>
                    <a:pt x="718067" y="310639"/>
                  </a:lnTo>
                  <a:lnTo>
                    <a:pt x="721360" y="359409"/>
                  </a:lnTo>
                  <a:lnTo>
                    <a:pt x="718067" y="408180"/>
                  </a:lnTo>
                  <a:lnTo>
                    <a:pt x="708476" y="454956"/>
                  </a:lnTo>
                  <a:lnTo>
                    <a:pt x="693016" y="499310"/>
                  </a:lnTo>
                  <a:lnTo>
                    <a:pt x="672116" y="540813"/>
                  </a:lnTo>
                  <a:lnTo>
                    <a:pt x="646208" y="579036"/>
                  </a:lnTo>
                  <a:lnTo>
                    <a:pt x="615719" y="613552"/>
                  </a:lnTo>
                  <a:lnTo>
                    <a:pt x="581081" y="643933"/>
                  </a:lnTo>
                  <a:lnTo>
                    <a:pt x="542722" y="669750"/>
                  </a:lnTo>
                  <a:lnTo>
                    <a:pt x="501073" y="690576"/>
                  </a:lnTo>
                  <a:lnTo>
                    <a:pt x="456563" y="705981"/>
                  </a:lnTo>
                  <a:lnTo>
                    <a:pt x="409622" y="715539"/>
                  </a:lnTo>
                  <a:lnTo>
                    <a:pt x="360680" y="718819"/>
                  </a:lnTo>
                  <a:lnTo>
                    <a:pt x="311737" y="715539"/>
                  </a:lnTo>
                  <a:lnTo>
                    <a:pt x="264796" y="705981"/>
                  </a:lnTo>
                  <a:lnTo>
                    <a:pt x="220286" y="690576"/>
                  </a:lnTo>
                  <a:lnTo>
                    <a:pt x="178637" y="669750"/>
                  </a:lnTo>
                  <a:lnTo>
                    <a:pt x="140278" y="643933"/>
                  </a:lnTo>
                  <a:lnTo>
                    <a:pt x="105640" y="613552"/>
                  </a:lnTo>
                  <a:lnTo>
                    <a:pt x="75151" y="579036"/>
                  </a:lnTo>
                  <a:lnTo>
                    <a:pt x="49243" y="540813"/>
                  </a:lnTo>
                  <a:lnTo>
                    <a:pt x="28343" y="499310"/>
                  </a:lnTo>
                  <a:lnTo>
                    <a:pt x="12883" y="454956"/>
                  </a:lnTo>
                  <a:lnTo>
                    <a:pt x="3292" y="408180"/>
                  </a:lnTo>
                  <a:lnTo>
                    <a:pt x="0" y="359409"/>
                  </a:lnTo>
                  <a:close/>
                </a:path>
              </a:pathLst>
            </a:custGeom>
            <a:ln w="88900">
              <a:solidFill>
                <a:srgbClr val="B4E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95299" y="4986019"/>
              <a:ext cx="0" cy="891540"/>
            </a:xfrm>
            <a:custGeom>
              <a:avLst/>
              <a:gdLst/>
              <a:ahLst/>
              <a:cxnLst/>
              <a:rect l="l" t="t" r="r" b="b"/>
              <a:pathLst>
                <a:path h="891539">
                  <a:moveTo>
                    <a:pt x="0" y="0"/>
                  </a:moveTo>
                  <a:lnTo>
                    <a:pt x="0" y="891044"/>
                  </a:lnTo>
                </a:path>
              </a:pathLst>
            </a:custGeom>
            <a:ln w="25400">
              <a:solidFill>
                <a:srgbClr val="B4E6F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299084" y="4497070"/>
            <a:ext cx="3810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Calibri"/>
                <a:cs typeface="Calibri"/>
              </a:rPr>
              <a:t>2003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47040" y="3843020"/>
            <a:ext cx="6149340" cy="2090420"/>
            <a:chOff x="447040" y="3843020"/>
            <a:chExt cx="6149340" cy="2090420"/>
          </a:xfrm>
        </p:grpSpPr>
        <p:pic>
          <p:nvPicPr>
            <p:cNvPr id="48" name="object 4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040" y="5836920"/>
              <a:ext cx="96519" cy="96520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5833110" y="3887470"/>
              <a:ext cx="718820" cy="718820"/>
            </a:xfrm>
            <a:custGeom>
              <a:avLst/>
              <a:gdLst/>
              <a:ahLst/>
              <a:cxnLst/>
              <a:rect l="l" t="t" r="r" b="b"/>
              <a:pathLst>
                <a:path w="718820" h="718820">
                  <a:moveTo>
                    <a:pt x="0" y="359409"/>
                  </a:moveTo>
                  <a:lnTo>
                    <a:pt x="3280" y="310639"/>
                  </a:lnTo>
                  <a:lnTo>
                    <a:pt x="12838" y="263863"/>
                  </a:lnTo>
                  <a:lnTo>
                    <a:pt x="28243" y="219509"/>
                  </a:lnTo>
                  <a:lnTo>
                    <a:pt x="49069" y="178006"/>
                  </a:lnTo>
                  <a:lnTo>
                    <a:pt x="74886" y="139783"/>
                  </a:lnTo>
                  <a:lnTo>
                    <a:pt x="105267" y="105267"/>
                  </a:lnTo>
                  <a:lnTo>
                    <a:pt x="139783" y="74886"/>
                  </a:lnTo>
                  <a:lnTo>
                    <a:pt x="178006" y="49069"/>
                  </a:lnTo>
                  <a:lnTo>
                    <a:pt x="219509" y="28243"/>
                  </a:lnTo>
                  <a:lnTo>
                    <a:pt x="263863" y="12838"/>
                  </a:lnTo>
                  <a:lnTo>
                    <a:pt x="310639" y="3280"/>
                  </a:lnTo>
                  <a:lnTo>
                    <a:pt x="359410" y="0"/>
                  </a:lnTo>
                  <a:lnTo>
                    <a:pt x="408180" y="3280"/>
                  </a:lnTo>
                  <a:lnTo>
                    <a:pt x="454956" y="12838"/>
                  </a:lnTo>
                  <a:lnTo>
                    <a:pt x="499310" y="28243"/>
                  </a:lnTo>
                  <a:lnTo>
                    <a:pt x="540813" y="49069"/>
                  </a:lnTo>
                  <a:lnTo>
                    <a:pt x="579036" y="74886"/>
                  </a:lnTo>
                  <a:lnTo>
                    <a:pt x="613552" y="105267"/>
                  </a:lnTo>
                  <a:lnTo>
                    <a:pt x="643933" y="139783"/>
                  </a:lnTo>
                  <a:lnTo>
                    <a:pt x="669750" y="178006"/>
                  </a:lnTo>
                  <a:lnTo>
                    <a:pt x="690576" y="219509"/>
                  </a:lnTo>
                  <a:lnTo>
                    <a:pt x="705981" y="263863"/>
                  </a:lnTo>
                  <a:lnTo>
                    <a:pt x="715539" y="310639"/>
                  </a:lnTo>
                  <a:lnTo>
                    <a:pt x="718819" y="359409"/>
                  </a:lnTo>
                  <a:lnTo>
                    <a:pt x="715539" y="408180"/>
                  </a:lnTo>
                  <a:lnTo>
                    <a:pt x="705981" y="454956"/>
                  </a:lnTo>
                  <a:lnTo>
                    <a:pt x="690576" y="499310"/>
                  </a:lnTo>
                  <a:lnTo>
                    <a:pt x="669750" y="540813"/>
                  </a:lnTo>
                  <a:lnTo>
                    <a:pt x="643933" y="579036"/>
                  </a:lnTo>
                  <a:lnTo>
                    <a:pt x="613552" y="613552"/>
                  </a:lnTo>
                  <a:lnTo>
                    <a:pt x="579036" y="643933"/>
                  </a:lnTo>
                  <a:lnTo>
                    <a:pt x="540813" y="669750"/>
                  </a:lnTo>
                  <a:lnTo>
                    <a:pt x="499310" y="690576"/>
                  </a:lnTo>
                  <a:lnTo>
                    <a:pt x="454956" y="705981"/>
                  </a:lnTo>
                  <a:lnTo>
                    <a:pt x="408180" y="715539"/>
                  </a:lnTo>
                  <a:lnTo>
                    <a:pt x="359410" y="718819"/>
                  </a:lnTo>
                  <a:lnTo>
                    <a:pt x="310639" y="715539"/>
                  </a:lnTo>
                  <a:lnTo>
                    <a:pt x="263863" y="705981"/>
                  </a:lnTo>
                  <a:lnTo>
                    <a:pt x="219509" y="690576"/>
                  </a:lnTo>
                  <a:lnTo>
                    <a:pt x="178006" y="669750"/>
                  </a:lnTo>
                  <a:lnTo>
                    <a:pt x="139783" y="643933"/>
                  </a:lnTo>
                  <a:lnTo>
                    <a:pt x="105267" y="613552"/>
                  </a:lnTo>
                  <a:lnTo>
                    <a:pt x="74886" y="579036"/>
                  </a:lnTo>
                  <a:lnTo>
                    <a:pt x="49069" y="540813"/>
                  </a:lnTo>
                  <a:lnTo>
                    <a:pt x="28243" y="499310"/>
                  </a:lnTo>
                  <a:lnTo>
                    <a:pt x="12838" y="454956"/>
                  </a:lnTo>
                  <a:lnTo>
                    <a:pt x="3280" y="408180"/>
                  </a:lnTo>
                  <a:lnTo>
                    <a:pt x="0" y="359409"/>
                  </a:lnTo>
                  <a:close/>
                </a:path>
              </a:pathLst>
            </a:custGeom>
            <a:ln w="88900">
              <a:solidFill>
                <a:srgbClr val="22D5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189980" y="4605020"/>
              <a:ext cx="0" cy="1271270"/>
            </a:xfrm>
            <a:custGeom>
              <a:avLst/>
              <a:gdLst/>
              <a:ahLst/>
              <a:cxnLst/>
              <a:rect l="l" t="t" r="r" b="b"/>
              <a:pathLst>
                <a:path h="1271270">
                  <a:moveTo>
                    <a:pt x="0" y="0"/>
                  </a:moveTo>
                  <a:lnTo>
                    <a:pt x="0" y="1271269"/>
                  </a:lnTo>
                </a:path>
              </a:pathLst>
            </a:custGeom>
            <a:ln w="25400">
              <a:solidFill>
                <a:srgbClr val="22D5A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6003925" y="4116704"/>
            <a:ext cx="3810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Calibri"/>
                <a:cs typeface="Calibri"/>
              </a:rPr>
              <a:t>2017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144259" y="3340100"/>
            <a:ext cx="1539240" cy="2593340"/>
            <a:chOff x="6144259" y="3340100"/>
            <a:chExt cx="1539240" cy="2593340"/>
          </a:xfrm>
        </p:grpSpPr>
        <p:pic>
          <p:nvPicPr>
            <p:cNvPr id="53" name="object 5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144259" y="5836920"/>
              <a:ext cx="93979" cy="9652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6917689" y="3384550"/>
              <a:ext cx="721360" cy="721360"/>
            </a:xfrm>
            <a:custGeom>
              <a:avLst/>
              <a:gdLst/>
              <a:ahLst/>
              <a:cxnLst/>
              <a:rect l="l" t="t" r="r" b="b"/>
              <a:pathLst>
                <a:path w="721359" h="721360">
                  <a:moveTo>
                    <a:pt x="0" y="360680"/>
                  </a:moveTo>
                  <a:lnTo>
                    <a:pt x="3293" y="311750"/>
                  </a:lnTo>
                  <a:lnTo>
                    <a:pt x="12888" y="264818"/>
                  </a:lnTo>
                  <a:lnTo>
                    <a:pt x="28352" y="220313"/>
                  </a:lnTo>
                  <a:lnTo>
                    <a:pt x="49257" y="178665"/>
                  </a:lnTo>
                  <a:lnTo>
                    <a:pt x="75171" y="140305"/>
                  </a:lnTo>
                  <a:lnTo>
                    <a:pt x="105663" y="105663"/>
                  </a:lnTo>
                  <a:lnTo>
                    <a:pt x="140305" y="75171"/>
                  </a:lnTo>
                  <a:lnTo>
                    <a:pt x="178665" y="49257"/>
                  </a:lnTo>
                  <a:lnTo>
                    <a:pt x="220313" y="28352"/>
                  </a:lnTo>
                  <a:lnTo>
                    <a:pt x="264818" y="12888"/>
                  </a:lnTo>
                  <a:lnTo>
                    <a:pt x="311750" y="3293"/>
                  </a:lnTo>
                  <a:lnTo>
                    <a:pt x="360679" y="0"/>
                  </a:lnTo>
                  <a:lnTo>
                    <a:pt x="409609" y="3293"/>
                  </a:lnTo>
                  <a:lnTo>
                    <a:pt x="456541" y="12888"/>
                  </a:lnTo>
                  <a:lnTo>
                    <a:pt x="501046" y="28352"/>
                  </a:lnTo>
                  <a:lnTo>
                    <a:pt x="542694" y="49257"/>
                  </a:lnTo>
                  <a:lnTo>
                    <a:pt x="581054" y="75171"/>
                  </a:lnTo>
                  <a:lnTo>
                    <a:pt x="615696" y="105664"/>
                  </a:lnTo>
                  <a:lnTo>
                    <a:pt x="646188" y="140305"/>
                  </a:lnTo>
                  <a:lnTo>
                    <a:pt x="672102" y="178665"/>
                  </a:lnTo>
                  <a:lnTo>
                    <a:pt x="693007" y="220313"/>
                  </a:lnTo>
                  <a:lnTo>
                    <a:pt x="708471" y="264818"/>
                  </a:lnTo>
                  <a:lnTo>
                    <a:pt x="718066" y="311750"/>
                  </a:lnTo>
                  <a:lnTo>
                    <a:pt x="721359" y="360680"/>
                  </a:lnTo>
                  <a:lnTo>
                    <a:pt x="718066" y="409609"/>
                  </a:lnTo>
                  <a:lnTo>
                    <a:pt x="708471" y="456541"/>
                  </a:lnTo>
                  <a:lnTo>
                    <a:pt x="693007" y="501046"/>
                  </a:lnTo>
                  <a:lnTo>
                    <a:pt x="672102" y="542694"/>
                  </a:lnTo>
                  <a:lnTo>
                    <a:pt x="646188" y="581054"/>
                  </a:lnTo>
                  <a:lnTo>
                    <a:pt x="615696" y="615696"/>
                  </a:lnTo>
                  <a:lnTo>
                    <a:pt x="581054" y="646188"/>
                  </a:lnTo>
                  <a:lnTo>
                    <a:pt x="542694" y="672102"/>
                  </a:lnTo>
                  <a:lnTo>
                    <a:pt x="501046" y="693007"/>
                  </a:lnTo>
                  <a:lnTo>
                    <a:pt x="456541" y="708471"/>
                  </a:lnTo>
                  <a:lnTo>
                    <a:pt x="409609" y="718066"/>
                  </a:lnTo>
                  <a:lnTo>
                    <a:pt x="360679" y="721360"/>
                  </a:lnTo>
                  <a:lnTo>
                    <a:pt x="311750" y="718066"/>
                  </a:lnTo>
                  <a:lnTo>
                    <a:pt x="264818" y="708471"/>
                  </a:lnTo>
                  <a:lnTo>
                    <a:pt x="220313" y="693007"/>
                  </a:lnTo>
                  <a:lnTo>
                    <a:pt x="178665" y="672102"/>
                  </a:lnTo>
                  <a:lnTo>
                    <a:pt x="140305" y="646188"/>
                  </a:lnTo>
                  <a:lnTo>
                    <a:pt x="105663" y="615695"/>
                  </a:lnTo>
                  <a:lnTo>
                    <a:pt x="75171" y="581054"/>
                  </a:lnTo>
                  <a:lnTo>
                    <a:pt x="49257" y="542694"/>
                  </a:lnTo>
                  <a:lnTo>
                    <a:pt x="28352" y="501046"/>
                  </a:lnTo>
                  <a:lnTo>
                    <a:pt x="12888" y="456541"/>
                  </a:lnTo>
                  <a:lnTo>
                    <a:pt x="3293" y="409609"/>
                  </a:lnTo>
                  <a:lnTo>
                    <a:pt x="0" y="360680"/>
                  </a:lnTo>
                  <a:close/>
                </a:path>
              </a:pathLst>
            </a:custGeom>
            <a:ln w="88900">
              <a:solidFill>
                <a:srgbClr val="0042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77099" y="4104640"/>
              <a:ext cx="0" cy="1724025"/>
            </a:xfrm>
            <a:custGeom>
              <a:avLst/>
              <a:gdLst/>
              <a:ahLst/>
              <a:cxnLst/>
              <a:rect l="l" t="t" r="r" b="b"/>
              <a:pathLst>
                <a:path h="1724025">
                  <a:moveTo>
                    <a:pt x="0" y="0"/>
                  </a:moveTo>
                  <a:lnTo>
                    <a:pt x="0" y="1723644"/>
                  </a:lnTo>
                </a:path>
              </a:pathLst>
            </a:custGeom>
            <a:ln w="25400">
              <a:solidFill>
                <a:srgbClr val="00424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7083425" y="3614420"/>
            <a:ext cx="3810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Calibri"/>
                <a:cs typeface="Calibri"/>
              </a:rPr>
              <a:t>2018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7233919" y="3121660"/>
            <a:ext cx="1917700" cy="2811780"/>
            <a:chOff x="7233919" y="3121660"/>
            <a:chExt cx="1917700" cy="2811780"/>
          </a:xfrm>
        </p:grpSpPr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33919" y="5836920"/>
              <a:ext cx="93979" cy="9652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8388349" y="3166110"/>
              <a:ext cx="718820" cy="718820"/>
            </a:xfrm>
            <a:custGeom>
              <a:avLst/>
              <a:gdLst/>
              <a:ahLst/>
              <a:cxnLst/>
              <a:rect l="l" t="t" r="r" b="b"/>
              <a:pathLst>
                <a:path w="718820" h="718820">
                  <a:moveTo>
                    <a:pt x="0" y="359410"/>
                  </a:moveTo>
                  <a:lnTo>
                    <a:pt x="3280" y="310639"/>
                  </a:lnTo>
                  <a:lnTo>
                    <a:pt x="12838" y="263863"/>
                  </a:lnTo>
                  <a:lnTo>
                    <a:pt x="28243" y="219509"/>
                  </a:lnTo>
                  <a:lnTo>
                    <a:pt x="49069" y="178006"/>
                  </a:lnTo>
                  <a:lnTo>
                    <a:pt x="74886" y="139783"/>
                  </a:lnTo>
                  <a:lnTo>
                    <a:pt x="105267" y="105267"/>
                  </a:lnTo>
                  <a:lnTo>
                    <a:pt x="139783" y="74886"/>
                  </a:lnTo>
                  <a:lnTo>
                    <a:pt x="178006" y="49069"/>
                  </a:lnTo>
                  <a:lnTo>
                    <a:pt x="219509" y="28243"/>
                  </a:lnTo>
                  <a:lnTo>
                    <a:pt x="263863" y="12838"/>
                  </a:lnTo>
                  <a:lnTo>
                    <a:pt x="310639" y="3280"/>
                  </a:lnTo>
                  <a:lnTo>
                    <a:pt x="359409" y="0"/>
                  </a:lnTo>
                  <a:lnTo>
                    <a:pt x="408180" y="3280"/>
                  </a:lnTo>
                  <a:lnTo>
                    <a:pt x="454956" y="12838"/>
                  </a:lnTo>
                  <a:lnTo>
                    <a:pt x="499310" y="28243"/>
                  </a:lnTo>
                  <a:lnTo>
                    <a:pt x="540813" y="49069"/>
                  </a:lnTo>
                  <a:lnTo>
                    <a:pt x="579036" y="74886"/>
                  </a:lnTo>
                  <a:lnTo>
                    <a:pt x="613552" y="105267"/>
                  </a:lnTo>
                  <a:lnTo>
                    <a:pt x="643933" y="139783"/>
                  </a:lnTo>
                  <a:lnTo>
                    <a:pt x="669750" y="178006"/>
                  </a:lnTo>
                  <a:lnTo>
                    <a:pt x="690576" y="219509"/>
                  </a:lnTo>
                  <a:lnTo>
                    <a:pt x="705981" y="263863"/>
                  </a:lnTo>
                  <a:lnTo>
                    <a:pt x="715539" y="310639"/>
                  </a:lnTo>
                  <a:lnTo>
                    <a:pt x="718820" y="359410"/>
                  </a:lnTo>
                  <a:lnTo>
                    <a:pt x="715539" y="408180"/>
                  </a:lnTo>
                  <a:lnTo>
                    <a:pt x="705981" y="454956"/>
                  </a:lnTo>
                  <a:lnTo>
                    <a:pt x="690576" y="499310"/>
                  </a:lnTo>
                  <a:lnTo>
                    <a:pt x="669750" y="540813"/>
                  </a:lnTo>
                  <a:lnTo>
                    <a:pt x="643933" y="579036"/>
                  </a:lnTo>
                  <a:lnTo>
                    <a:pt x="613552" y="613552"/>
                  </a:lnTo>
                  <a:lnTo>
                    <a:pt x="579036" y="643933"/>
                  </a:lnTo>
                  <a:lnTo>
                    <a:pt x="540813" y="669750"/>
                  </a:lnTo>
                  <a:lnTo>
                    <a:pt x="499310" y="690576"/>
                  </a:lnTo>
                  <a:lnTo>
                    <a:pt x="454956" y="705981"/>
                  </a:lnTo>
                  <a:lnTo>
                    <a:pt x="408180" y="715539"/>
                  </a:lnTo>
                  <a:lnTo>
                    <a:pt x="359409" y="718819"/>
                  </a:lnTo>
                  <a:lnTo>
                    <a:pt x="310639" y="715539"/>
                  </a:lnTo>
                  <a:lnTo>
                    <a:pt x="263863" y="705981"/>
                  </a:lnTo>
                  <a:lnTo>
                    <a:pt x="219509" y="690576"/>
                  </a:lnTo>
                  <a:lnTo>
                    <a:pt x="178006" y="669750"/>
                  </a:lnTo>
                  <a:lnTo>
                    <a:pt x="139783" y="643933"/>
                  </a:lnTo>
                  <a:lnTo>
                    <a:pt x="105267" y="613552"/>
                  </a:lnTo>
                  <a:lnTo>
                    <a:pt x="74886" y="579036"/>
                  </a:lnTo>
                  <a:lnTo>
                    <a:pt x="49069" y="540813"/>
                  </a:lnTo>
                  <a:lnTo>
                    <a:pt x="28243" y="499310"/>
                  </a:lnTo>
                  <a:lnTo>
                    <a:pt x="12838" y="454956"/>
                  </a:lnTo>
                  <a:lnTo>
                    <a:pt x="3280" y="408180"/>
                  </a:lnTo>
                  <a:lnTo>
                    <a:pt x="0" y="359410"/>
                  </a:lnTo>
                  <a:close/>
                </a:path>
              </a:pathLst>
            </a:custGeom>
            <a:ln w="88900">
              <a:solidFill>
                <a:srgbClr val="04AC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745219" y="3883660"/>
              <a:ext cx="0" cy="1993264"/>
            </a:xfrm>
            <a:custGeom>
              <a:avLst/>
              <a:gdLst/>
              <a:ahLst/>
              <a:cxnLst/>
              <a:rect l="l" t="t" r="r" b="b"/>
              <a:pathLst>
                <a:path h="1993264">
                  <a:moveTo>
                    <a:pt x="0" y="0"/>
                  </a:moveTo>
                  <a:lnTo>
                    <a:pt x="0" y="1993125"/>
                  </a:lnTo>
                </a:path>
              </a:pathLst>
            </a:custGeom>
            <a:ln w="25400">
              <a:solidFill>
                <a:srgbClr val="04AC82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8529955" y="3288982"/>
            <a:ext cx="435609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2019-</a:t>
            </a:r>
            <a:endParaRPr sz="1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1400" b="1" spc="-20" dirty="0">
                <a:latin typeface="Calibri"/>
                <a:cs typeface="Calibri"/>
              </a:rPr>
              <a:t>2020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8699500" y="2405379"/>
            <a:ext cx="1442720" cy="3528060"/>
            <a:chOff x="8699500" y="2405379"/>
            <a:chExt cx="1442720" cy="3528060"/>
          </a:xfrm>
        </p:grpSpPr>
        <p:pic>
          <p:nvPicPr>
            <p:cNvPr id="63" name="object 6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699500" y="5836920"/>
              <a:ext cx="96520" cy="96520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9378950" y="2449829"/>
              <a:ext cx="718820" cy="721360"/>
            </a:xfrm>
            <a:custGeom>
              <a:avLst/>
              <a:gdLst/>
              <a:ahLst/>
              <a:cxnLst/>
              <a:rect l="l" t="t" r="r" b="b"/>
              <a:pathLst>
                <a:path w="718820" h="721360">
                  <a:moveTo>
                    <a:pt x="0" y="360680"/>
                  </a:moveTo>
                  <a:lnTo>
                    <a:pt x="3280" y="311750"/>
                  </a:lnTo>
                  <a:lnTo>
                    <a:pt x="12838" y="264818"/>
                  </a:lnTo>
                  <a:lnTo>
                    <a:pt x="28243" y="220313"/>
                  </a:lnTo>
                  <a:lnTo>
                    <a:pt x="49069" y="178665"/>
                  </a:lnTo>
                  <a:lnTo>
                    <a:pt x="74886" y="140305"/>
                  </a:lnTo>
                  <a:lnTo>
                    <a:pt x="105267" y="105663"/>
                  </a:lnTo>
                  <a:lnTo>
                    <a:pt x="139783" y="75171"/>
                  </a:lnTo>
                  <a:lnTo>
                    <a:pt x="178006" y="49257"/>
                  </a:lnTo>
                  <a:lnTo>
                    <a:pt x="219509" y="28352"/>
                  </a:lnTo>
                  <a:lnTo>
                    <a:pt x="263863" y="12888"/>
                  </a:lnTo>
                  <a:lnTo>
                    <a:pt x="310639" y="3293"/>
                  </a:lnTo>
                  <a:lnTo>
                    <a:pt x="359409" y="0"/>
                  </a:lnTo>
                  <a:lnTo>
                    <a:pt x="408180" y="3293"/>
                  </a:lnTo>
                  <a:lnTo>
                    <a:pt x="454956" y="12888"/>
                  </a:lnTo>
                  <a:lnTo>
                    <a:pt x="499310" y="28352"/>
                  </a:lnTo>
                  <a:lnTo>
                    <a:pt x="540813" y="49257"/>
                  </a:lnTo>
                  <a:lnTo>
                    <a:pt x="579036" y="75171"/>
                  </a:lnTo>
                  <a:lnTo>
                    <a:pt x="613552" y="105664"/>
                  </a:lnTo>
                  <a:lnTo>
                    <a:pt x="643933" y="140305"/>
                  </a:lnTo>
                  <a:lnTo>
                    <a:pt x="669750" y="178665"/>
                  </a:lnTo>
                  <a:lnTo>
                    <a:pt x="690576" y="220313"/>
                  </a:lnTo>
                  <a:lnTo>
                    <a:pt x="705981" y="264818"/>
                  </a:lnTo>
                  <a:lnTo>
                    <a:pt x="715539" y="311750"/>
                  </a:lnTo>
                  <a:lnTo>
                    <a:pt x="718820" y="360680"/>
                  </a:lnTo>
                  <a:lnTo>
                    <a:pt x="715539" y="409609"/>
                  </a:lnTo>
                  <a:lnTo>
                    <a:pt x="705981" y="456541"/>
                  </a:lnTo>
                  <a:lnTo>
                    <a:pt x="690576" y="501046"/>
                  </a:lnTo>
                  <a:lnTo>
                    <a:pt x="669750" y="542694"/>
                  </a:lnTo>
                  <a:lnTo>
                    <a:pt x="643933" y="581054"/>
                  </a:lnTo>
                  <a:lnTo>
                    <a:pt x="613552" y="615695"/>
                  </a:lnTo>
                  <a:lnTo>
                    <a:pt x="579036" y="646188"/>
                  </a:lnTo>
                  <a:lnTo>
                    <a:pt x="540813" y="672102"/>
                  </a:lnTo>
                  <a:lnTo>
                    <a:pt x="499310" y="693007"/>
                  </a:lnTo>
                  <a:lnTo>
                    <a:pt x="454956" y="708471"/>
                  </a:lnTo>
                  <a:lnTo>
                    <a:pt x="408180" y="718066"/>
                  </a:lnTo>
                  <a:lnTo>
                    <a:pt x="359409" y="721360"/>
                  </a:lnTo>
                  <a:lnTo>
                    <a:pt x="310639" y="718066"/>
                  </a:lnTo>
                  <a:lnTo>
                    <a:pt x="263863" y="708471"/>
                  </a:lnTo>
                  <a:lnTo>
                    <a:pt x="219509" y="693007"/>
                  </a:lnTo>
                  <a:lnTo>
                    <a:pt x="178006" y="672102"/>
                  </a:lnTo>
                  <a:lnTo>
                    <a:pt x="139783" y="646188"/>
                  </a:lnTo>
                  <a:lnTo>
                    <a:pt x="105267" y="615695"/>
                  </a:lnTo>
                  <a:lnTo>
                    <a:pt x="74886" y="581054"/>
                  </a:lnTo>
                  <a:lnTo>
                    <a:pt x="49069" y="542694"/>
                  </a:lnTo>
                  <a:lnTo>
                    <a:pt x="28243" y="501046"/>
                  </a:lnTo>
                  <a:lnTo>
                    <a:pt x="12838" y="456541"/>
                  </a:lnTo>
                  <a:lnTo>
                    <a:pt x="3280" y="409609"/>
                  </a:lnTo>
                  <a:lnTo>
                    <a:pt x="0" y="360680"/>
                  </a:lnTo>
                  <a:close/>
                </a:path>
              </a:pathLst>
            </a:custGeom>
            <a:ln w="88900">
              <a:solidFill>
                <a:srgbClr val="22D5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738360" y="3169919"/>
              <a:ext cx="0" cy="2708275"/>
            </a:xfrm>
            <a:custGeom>
              <a:avLst/>
              <a:gdLst/>
              <a:ahLst/>
              <a:cxnLst/>
              <a:rect l="l" t="t" r="r" b="b"/>
              <a:pathLst>
                <a:path h="2708275">
                  <a:moveTo>
                    <a:pt x="0" y="0"/>
                  </a:moveTo>
                  <a:lnTo>
                    <a:pt x="0" y="2708224"/>
                  </a:lnTo>
                </a:path>
              </a:pathLst>
            </a:custGeom>
            <a:ln w="25400">
              <a:solidFill>
                <a:srgbClr val="22D5A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9524618" y="2587307"/>
            <a:ext cx="436245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2021-</a:t>
            </a:r>
            <a:endParaRPr sz="1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1400" b="1" spc="-20" dirty="0">
                <a:latin typeface="Calibri"/>
                <a:cs typeface="Calibri"/>
              </a:rPr>
              <a:t>2022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9690100" y="2382520"/>
            <a:ext cx="1739900" cy="3550920"/>
            <a:chOff x="9690100" y="2382520"/>
            <a:chExt cx="1739900" cy="3550920"/>
          </a:xfrm>
        </p:grpSpPr>
        <p:pic>
          <p:nvPicPr>
            <p:cNvPr id="68" name="object 6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90100" y="5836920"/>
              <a:ext cx="96520" cy="96520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10666730" y="2426970"/>
              <a:ext cx="718820" cy="718820"/>
            </a:xfrm>
            <a:custGeom>
              <a:avLst/>
              <a:gdLst/>
              <a:ahLst/>
              <a:cxnLst/>
              <a:rect l="l" t="t" r="r" b="b"/>
              <a:pathLst>
                <a:path w="718820" h="718819">
                  <a:moveTo>
                    <a:pt x="0" y="359409"/>
                  </a:moveTo>
                  <a:lnTo>
                    <a:pt x="3280" y="310639"/>
                  </a:lnTo>
                  <a:lnTo>
                    <a:pt x="12838" y="263863"/>
                  </a:lnTo>
                  <a:lnTo>
                    <a:pt x="28243" y="219509"/>
                  </a:lnTo>
                  <a:lnTo>
                    <a:pt x="49069" y="178006"/>
                  </a:lnTo>
                  <a:lnTo>
                    <a:pt x="74886" y="139783"/>
                  </a:lnTo>
                  <a:lnTo>
                    <a:pt x="105267" y="105267"/>
                  </a:lnTo>
                  <a:lnTo>
                    <a:pt x="139783" y="74886"/>
                  </a:lnTo>
                  <a:lnTo>
                    <a:pt x="178006" y="49069"/>
                  </a:lnTo>
                  <a:lnTo>
                    <a:pt x="219509" y="28243"/>
                  </a:lnTo>
                  <a:lnTo>
                    <a:pt x="263863" y="12838"/>
                  </a:lnTo>
                  <a:lnTo>
                    <a:pt x="310639" y="3280"/>
                  </a:lnTo>
                  <a:lnTo>
                    <a:pt x="359410" y="0"/>
                  </a:lnTo>
                  <a:lnTo>
                    <a:pt x="408180" y="3280"/>
                  </a:lnTo>
                  <a:lnTo>
                    <a:pt x="454956" y="12838"/>
                  </a:lnTo>
                  <a:lnTo>
                    <a:pt x="499310" y="28243"/>
                  </a:lnTo>
                  <a:lnTo>
                    <a:pt x="540813" y="49069"/>
                  </a:lnTo>
                  <a:lnTo>
                    <a:pt x="579036" y="74886"/>
                  </a:lnTo>
                  <a:lnTo>
                    <a:pt x="613552" y="105267"/>
                  </a:lnTo>
                  <a:lnTo>
                    <a:pt x="643933" y="139783"/>
                  </a:lnTo>
                  <a:lnTo>
                    <a:pt x="669750" y="178006"/>
                  </a:lnTo>
                  <a:lnTo>
                    <a:pt x="690576" y="219509"/>
                  </a:lnTo>
                  <a:lnTo>
                    <a:pt x="705981" y="263863"/>
                  </a:lnTo>
                  <a:lnTo>
                    <a:pt x="715539" y="310639"/>
                  </a:lnTo>
                  <a:lnTo>
                    <a:pt x="718820" y="359409"/>
                  </a:lnTo>
                  <a:lnTo>
                    <a:pt x="715539" y="408180"/>
                  </a:lnTo>
                  <a:lnTo>
                    <a:pt x="705981" y="454956"/>
                  </a:lnTo>
                  <a:lnTo>
                    <a:pt x="690576" y="499310"/>
                  </a:lnTo>
                  <a:lnTo>
                    <a:pt x="669750" y="540813"/>
                  </a:lnTo>
                  <a:lnTo>
                    <a:pt x="643933" y="579036"/>
                  </a:lnTo>
                  <a:lnTo>
                    <a:pt x="613552" y="613552"/>
                  </a:lnTo>
                  <a:lnTo>
                    <a:pt x="579036" y="643933"/>
                  </a:lnTo>
                  <a:lnTo>
                    <a:pt x="540813" y="669750"/>
                  </a:lnTo>
                  <a:lnTo>
                    <a:pt x="499310" y="690576"/>
                  </a:lnTo>
                  <a:lnTo>
                    <a:pt x="454956" y="705981"/>
                  </a:lnTo>
                  <a:lnTo>
                    <a:pt x="408180" y="715539"/>
                  </a:lnTo>
                  <a:lnTo>
                    <a:pt x="359410" y="718819"/>
                  </a:lnTo>
                  <a:lnTo>
                    <a:pt x="310639" y="715539"/>
                  </a:lnTo>
                  <a:lnTo>
                    <a:pt x="263863" y="705981"/>
                  </a:lnTo>
                  <a:lnTo>
                    <a:pt x="219509" y="690576"/>
                  </a:lnTo>
                  <a:lnTo>
                    <a:pt x="178006" y="669750"/>
                  </a:lnTo>
                  <a:lnTo>
                    <a:pt x="139783" y="643933"/>
                  </a:lnTo>
                  <a:lnTo>
                    <a:pt x="105267" y="613552"/>
                  </a:lnTo>
                  <a:lnTo>
                    <a:pt x="74886" y="579036"/>
                  </a:lnTo>
                  <a:lnTo>
                    <a:pt x="49069" y="540813"/>
                  </a:lnTo>
                  <a:lnTo>
                    <a:pt x="28243" y="499310"/>
                  </a:lnTo>
                  <a:lnTo>
                    <a:pt x="12838" y="454956"/>
                  </a:lnTo>
                  <a:lnTo>
                    <a:pt x="3280" y="408180"/>
                  </a:lnTo>
                  <a:lnTo>
                    <a:pt x="0" y="359409"/>
                  </a:lnTo>
                  <a:close/>
                </a:path>
              </a:pathLst>
            </a:custGeom>
            <a:ln w="88900">
              <a:solidFill>
                <a:srgbClr val="B4E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1023600" y="3144520"/>
              <a:ext cx="0" cy="2733040"/>
            </a:xfrm>
            <a:custGeom>
              <a:avLst/>
              <a:gdLst/>
              <a:ahLst/>
              <a:cxnLst/>
              <a:rect l="l" t="t" r="r" b="b"/>
              <a:pathLst>
                <a:path h="2733040">
                  <a:moveTo>
                    <a:pt x="0" y="0"/>
                  </a:moveTo>
                  <a:lnTo>
                    <a:pt x="0" y="2732417"/>
                  </a:lnTo>
                </a:path>
              </a:pathLst>
            </a:custGeom>
            <a:ln w="25400">
              <a:solidFill>
                <a:srgbClr val="B4E6F8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10813415" y="2574925"/>
            <a:ext cx="4362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2023-</a:t>
            </a:r>
            <a:endParaRPr sz="1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400" b="1" spc="-20" dirty="0"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72" name="object 7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980419" y="5836920"/>
            <a:ext cx="93979" cy="96520"/>
          </a:xfrm>
          <a:prstGeom prst="rect">
            <a:avLst/>
          </a:prstGeom>
        </p:spPr>
      </p:pic>
      <p:sp>
        <p:nvSpPr>
          <p:cNvPr id="73" name="object 73"/>
          <p:cNvSpPr txBox="1"/>
          <p:nvPr/>
        </p:nvSpPr>
        <p:spPr>
          <a:xfrm>
            <a:off x="11074400" y="3693159"/>
            <a:ext cx="1028700" cy="325120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3175" rIns="0" bIns="0" rtlCol="0">
            <a:spAutoFit/>
          </a:bodyPr>
          <a:lstStyle/>
          <a:p>
            <a:pPr marL="87630" marR="80645" algn="ctr">
              <a:lnSpc>
                <a:spcPct val="97600"/>
              </a:lnSpc>
              <a:spcBef>
                <a:spcPts val="25"/>
              </a:spcBef>
            </a:pPr>
            <a:r>
              <a:rPr sz="700" dirty="0">
                <a:latin typeface="Calibri"/>
                <a:cs typeface="Calibri"/>
              </a:rPr>
              <a:t>Nov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2023,</a:t>
            </a:r>
            <a:r>
              <a:rPr sz="700" spc="-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CMS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finalizes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2024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OPPS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rule</a:t>
            </a:r>
            <a:r>
              <a:rPr sz="700" spc="-10" dirty="0">
                <a:latin typeface="Calibri"/>
                <a:cs typeface="Calibri"/>
              </a:rPr>
              <a:t> with</a:t>
            </a:r>
            <a:r>
              <a:rPr sz="700" spc="-50" dirty="0">
                <a:latin typeface="Calibri"/>
                <a:cs typeface="Calibri"/>
              </a:rPr>
              <a:t> </a:t>
            </a:r>
            <a:r>
              <a:rPr sz="700" spc="-35" dirty="0">
                <a:latin typeface="Calibri"/>
                <a:cs typeface="Calibri"/>
              </a:rPr>
              <a:t>no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change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1074400" y="4076700"/>
            <a:ext cx="1028700" cy="424732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2540" rIns="0" bIns="0" rtlCol="0">
            <a:spAutoFit/>
          </a:bodyPr>
          <a:lstStyle/>
          <a:p>
            <a:pPr marL="41910" marR="29845" indent="-3810" algn="ctr">
              <a:lnSpc>
                <a:spcPct val="97800"/>
              </a:lnSpc>
              <a:spcBef>
                <a:spcPts val="20"/>
              </a:spcBef>
            </a:pPr>
            <a:r>
              <a:rPr sz="700" spc="-10" dirty="0">
                <a:latin typeface="Calibri"/>
                <a:cs typeface="Calibri"/>
              </a:rPr>
              <a:t>Dec</a:t>
            </a:r>
            <a:r>
              <a:rPr sz="700" spc="-2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2023</a:t>
            </a:r>
            <a:r>
              <a:rPr lang="en-US" sz="700" dirty="0">
                <a:latin typeface="Calibri"/>
                <a:cs typeface="Calibri"/>
              </a:rPr>
              <a:t>?march 2024</a:t>
            </a:r>
            <a:r>
              <a:rPr sz="700" dirty="0">
                <a:latin typeface="Calibri"/>
                <a:cs typeface="Calibri"/>
              </a:rPr>
              <a:t>,</a:t>
            </a:r>
            <a:r>
              <a:rPr sz="700" spc="-4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FIND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Coalition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meets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with</a:t>
            </a:r>
            <a:r>
              <a:rPr sz="700" spc="-4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CMS;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agrees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to</a:t>
            </a:r>
            <a:r>
              <a:rPr sz="700" spc="50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additional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meeting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013983" y="4744673"/>
            <a:ext cx="1168400" cy="841512"/>
          </a:xfrm>
          <a:prstGeom prst="rect">
            <a:avLst/>
          </a:prstGeom>
          <a:solidFill>
            <a:srgbClr val="E0F5FB"/>
          </a:solidFill>
        </p:spPr>
        <p:txBody>
          <a:bodyPr vert="horz" wrap="square" lIns="0" tIns="5715" rIns="0" bIns="0" rtlCol="0">
            <a:spAutoFit/>
          </a:bodyPr>
          <a:lstStyle/>
          <a:p>
            <a:pPr marL="182245" marR="95885" indent="-76200">
              <a:lnSpc>
                <a:spcPts val="819"/>
              </a:lnSpc>
              <a:spcBef>
                <a:spcPts val="45"/>
              </a:spcBef>
            </a:pPr>
            <a:r>
              <a:rPr lang="en-US" sz="1100" b="1" spc="-10" dirty="0">
                <a:solidFill>
                  <a:srgbClr val="FF0000"/>
                </a:solidFill>
                <a:latin typeface="Calibri"/>
                <a:cs typeface="Calibri"/>
              </a:rPr>
              <a:t>July 10 CMS proposes separate payment in draft HOPPS rule,  comments due 9/9</a:t>
            </a:r>
            <a:endParaRPr sz="11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title"/>
          </p:nvPr>
        </p:nvSpPr>
        <p:spPr>
          <a:xfrm>
            <a:off x="498400" y="203567"/>
            <a:ext cx="1143138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Timeline</a:t>
            </a:r>
            <a:r>
              <a:rPr sz="2400" spc="-65" dirty="0"/>
              <a:t> </a:t>
            </a:r>
            <a:r>
              <a:rPr sz="2400" dirty="0"/>
              <a:t>of</a:t>
            </a:r>
            <a:r>
              <a:rPr sz="2400" spc="-5" dirty="0"/>
              <a:t> </a:t>
            </a:r>
            <a:r>
              <a:rPr sz="2400" spc="-10" dirty="0"/>
              <a:t>Engagement</a:t>
            </a:r>
            <a:r>
              <a:rPr sz="2400" spc="-35" dirty="0"/>
              <a:t> </a:t>
            </a:r>
            <a:r>
              <a:rPr sz="2400" dirty="0"/>
              <a:t>with</a:t>
            </a:r>
            <a:r>
              <a:rPr sz="2400" spc="-60" dirty="0"/>
              <a:t> </a:t>
            </a:r>
            <a:r>
              <a:rPr sz="2400" dirty="0"/>
              <a:t>CMS</a:t>
            </a:r>
            <a:r>
              <a:rPr sz="2400" spc="5" dirty="0"/>
              <a:t> </a:t>
            </a:r>
            <a:r>
              <a:rPr sz="2400" dirty="0"/>
              <a:t>and</a:t>
            </a:r>
            <a:r>
              <a:rPr sz="2400" spc="-20" dirty="0"/>
              <a:t> </a:t>
            </a:r>
            <a:r>
              <a:rPr sz="2400" dirty="0"/>
              <a:t>OPPS</a:t>
            </a:r>
            <a:r>
              <a:rPr sz="2400" spc="-15" dirty="0"/>
              <a:t> </a:t>
            </a:r>
            <a:r>
              <a:rPr sz="2400" spc="-10" dirty="0"/>
              <a:t>Rulemaking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481647" y="653034"/>
            <a:ext cx="1105090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Medicare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beneficiary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access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innovative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precision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diagnostics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compromised</a:t>
            </a:r>
            <a:r>
              <a:rPr sz="1200" dirty="0">
                <a:latin typeface="Calibri"/>
                <a:cs typeface="Calibri"/>
              </a:rPr>
              <a:t> by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antiquated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payment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system.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Representatives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industry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physician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organizations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have </a:t>
            </a:r>
            <a:r>
              <a:rPr sz="1200" spc="-10" dirty="0">
                <a:latin typeface="Calibri"/>
                <a:cs typeface="Calibri"/>
              </a:rPr>
              <a:t>collaboratively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attempted</a:t>
            </a:r>
            <a:r>
              <a:rPr sz="1200" dirty="0">
                <a:latin typeface="Calibri"/>
                <a:cs typeface="Calibri"/>
              </a:rPr>
              <a:t> to educate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engage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CMS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constructive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dialogue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without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success.</a:t>
            </a:r>
            <a:endParaRPr sz="1200">
              <a:latin typeface="Calibri"/>
              <a:cs typeface="Calibri"/>
            </a:endParaRPr>
          </a:p>
          <a:p>
            <a:pPr marL="12700" marR="264795">
              <a:lnSpc>
                <a:spcPct val="100000"/>
              </a:lnSpc>
              <a:spcBef>
                <a:spcPts val="1440"/>
              </a:spcBef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timeline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below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catalogs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over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nearly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decade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work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resolve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these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access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issues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regular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rulemaking,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well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dialogue.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engagement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extended </a:t>
            </a:r>
            <a:r>
              <a:rPr sz="1200" dirty="0">
                <a:latin typeface="Calibri"/>
                <a:cs typeface="Calibri"/>
              </a:rPr>
              <a:t>beyond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career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staff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appointed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staff</a:t>
            </a:r>
            <a:r>
              <a:rPr sz="1200" dirty="0">
                <a:latin typeface="Calibri"/>
                <a:cs typeface="Calibri"/>
              </a:rPr>
              <a:t> and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other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agencies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influence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over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policymaking.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200" b="1" dirty="0">
                <a:latin typeface="Calibri"/>
                <a:cs typeface="Calibri"/>
              </a:rPr>
              <a:t>We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remain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committed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to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resolution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and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welcome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constructive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engagement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that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works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towards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definitive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solution. Throughout</a:t>
            </a:r>
            <a:r>
              <a:rPr sz="1200" b="1" spc="7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the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years,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Coalition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members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have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20" dirty="0">
                <a:latin typeface="Calibri"/>
                <a:cs typeface="Calibri"/>
              </a:rPr>
              <a:t>been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engaged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in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the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OPPS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rulemaking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process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and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repeatedly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offered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comments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and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recommendations.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398779" y="6230620"/>
            <a:ext cx="11414760" cy="205740"/>
            <a:chOff x="398779" y="6230620"/>
            <a:chExt cx="11414760" cy="205740"/>
          </a:xfrm>
        </p:grpSpPr>
        <p:sp>
          <p:nvSpPr>
            <p:cNvPr id="79" name="object 79"/>
            <p:cNvSpPr/>
            <p:nvPr/>
          </p:nvSpPr>
          <p:spPr>
            <a:xfrm>
              <a:off x="405129" y="6236970"/>
              <a:ext cx="11402060" cy="193040"/>
            </a:xfrm>
            <a:custGeom>
              <a:avLst/>
              <a:gdLst/>
              <a:ahLst/>
              <a:cxnLst/>
              <a:rect l="l" t="t" r="r" b="b"/>
              <a:pathLst>
                <a:path w="11402060" h="193039">
                  <a:moveTo>
                    <a:pt x="11305540" y="0"/>
                  </a:moveTo>
                  <a:lnTo>
                    <a:pt x="11305540" y="48259"/>
                  </a:lnTo>
                  <a:lnTo>
                    <a:pt x="96520" y="48259"/>
                  </a:lnTo>
                  <a:lnTo>
                    <a:pt x="96520" y="0"/>
                  </a:lnTo>
                  <a:lnTo>
                    <a:pt x="0" y="96532"/>
                  </a:lnTo>
                  <a:lnTo>
                    <a:pt x="96520" y="193039"/>
                  </a:lnTo>
                  <a:lnTo>
                    <a:pt x="96520" y="144779"/>
                  </a:lnTo>
                  <a:lnTo>
                    <a:pt x="11305540" y="144779"/>
                  </a:lnTo>
                  <a:lnTo>
                    <a:pt x="11305540" y="193039"/>
                  </a:lnTo>
                  <a:lnTo>
                    <a:pt x="11402060" y="96532"/>
                  </a:lnTo>
                  <a:lnTo>
                    <a:pt x="1130554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05129" y="6236970"/>
              <a:ext cx="11402060" cy="193040"/>
            </a:xfrm>
            <a:custGeom>
              <a:avLst/>
              <a:gdLst/>
              <a:ahLst/>
              <a:cxnLst/>
              <a:rect l="l" t="t" r="r" b="b"/>
              <a:pathLst>
                <a:path w="11402060" h="193039">
                  <a:moveTo>
                    <a:pt x="0" y="96532"/>
                  </a:moveTo>
                  <a:lnTo>
                    <a:pt x="96520" y="0"/>
                  </a:lnTo>
                  <a:lnTo>
                    <a:pt x="96520" y="48259"/>
                  </a:lnTo>
                  <a:lnTo>
                    <a:pt x="11305540" y="48259"/>
                  </a:lnTo>
                  <a:lnTo>
                    <a:pt x="11305540" y="0"/>
                  </a:lnTo>
                  <a:lnTo>
                    <a:pt x="11402060" y="96532"/>
                  </a:lnTo>
                  <a:lnTo>
                    <a:pt x="11305540" y="193039"/>
                  </a:lnTo>
                  <a:lnTo>
                    <a:pt x="11305540" y="144779"/>
                  </a:lnTo>
                  <a:lnTo>
                    <a:pt x="96520" y="144779"/>
                  </a:lnTo>
                  <a:lnTo>
                    <a:pt x="96520" y="193039"/>
                  </a:lnTo>
                  <a:lnTo>
                    <a:pt x="0" y="96532"/>
                  </a:lnTo>
                  <a:close/>
                </a:path>
              </a:pathLst>
            </a:custGeom>
            <a:ln w="12699">
              <a:solidFill>
                <a:srgbClr val="172C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1212214" y="6025832"/>
            <a:ext cx="94297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Throughout</a:t>
            </a:r>
            <a:r>
              <a:rPr sz="120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2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years,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Coalition</a:t>
            </a:r>
            <a:r>
              <a:rPr sz="12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members</a:t>
            </a:r>
            <a:r>
              <a:rPr sz="12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have</a:t>
            </a:r>
            <a:r>
              <a:rPr sz="12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been</a:t>
            </a:r>
            <a:r>
              <a:rPr sz="12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engaged</a:t>
            </a:r>
            <a:r>
              <a:rPr sz="12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12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2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OPPS</a:t>
            </a:r>
            <a:r>
              <a:rPr sz="12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rulemaking</a:t>
            </a:r>
            <a:r>
              <a:rPr sz="12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process and</a:t>
            </a:r>
            <a:r>
              <a:rPr sz="12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repeatedly</a:t>
            </a:r>
            <a:r>
              <a:rPr sz="12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offered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comments</a:t>
            </a:r>
            <a:r>
              <a:rPr sz="12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200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recommendations.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2" name="Text Placeholder 3">
            <a:extLst>
              <a:ext uri="{FF2B5EF4-FFF2-40B4-BE49-F238E27FC236}">
                <a16:creationId xmlns:a16="http://schemas.microsoft.com/office/drawing/2014/main" id="{01777659-F070-EC73-CF31-D0813D1458D1}"/>
              </a:ext>
            </a:extLst>
          </p:cNvPr>
          <p:cNvSpPr txBox="1">
            <a:spLocks/>
          </p:cNvSpPr>
          <p:nvPr/>
        </p:nvSpPr>
        <p:spPr>
          <a:xfrm>
            <a:off x="703580" y="6403339"/>
            <a:ext cx="10972800" cy="225425"/>
          </a:xfrm>
          <a:prstGeom prst="rect">
            <a:avLst/>
          </a:prstGeom>
        </p:spPr>
        <p:txBody>
          <a:bodyPr/>
          <a:lstStyle>
            <a:lvl1pPr marL="231775" indent="-231775" algn="l" defTabSz="544102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28257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1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12863" indent="-22542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16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85950" indent="-26987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1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1888" indent="-225425" algn="l" defTabSz="54410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»"/>
              <a:defRPr sz="1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2559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661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0763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4865" indent="-272051" algn="l" defTabSz="544102" rtl="0" eaLnBrk="1" latinLnBrk="0" hangingPunct="1">
              <a:spcBef>
                <a:spcPct val="20000"/>
              </a:spcBef>
              <a:buFont typeface="Arial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                                                  Source: MITA PET Working Group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5586-EDA8-45A3-91B9-3C69ED8A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HOPPS 2025 Proposal (July 10, 2024; published 7/22/2024)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BBB2F4-4ADC-4263-ADB5-77C1AFA3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2417F5-9C38-4E56-B551-5A8E018CBAE9}"/>
              </a:ext>
            </a:extLst>
          </p:cNvPr>
          <p:cNvSpPr txBox="1"/>
          <p:nvPr/>
        </p:nvSpPr>
        <p:spPr>
          <a:xfrm>
            <a:off x="880156" y="944550"/>
            <a:ext cx="11096367" cy="36358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/>
              <a:t>Situations in which packaged payment amount attributed to diagnostic radiopharmaceutical “may not adequately account for the cost of a diagnostic radiopharmaceutical that has a significantly higher cost, but lower utilization.”  </a:t>
            </a:r>
          </a:p>
          <a:p>
            <a:pPr algn="l"/>
            <a:endParaRPr lang="en-US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/>
              <a:t>Could potentially deny access to diagnostic tools for which there is no clinical alternative.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/>
              <a:t>Subset of diagnostic radiopharmaceuticals with higher per day costs should be paid separately and not packaged into the diagnostic procedure. </a:t>
            </a:r>
            <a:endParaRPr lang="en-US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800" dirty="0"/>
              <a:t>Medicare proposes to pay separately for diagnostic radiopharmaceuticals with per day costs above $630/day threshold.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800" dirty="0"/>
              <a:t>Pay separately in 2025 based on Mean Unit Cost (MUC) from claims.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800" dirty="0"/>
              <a:t>Seek comments on the use of Average Sales Price (ASP) for payment for certain situations in 2025 and generally in future years. </a:t>
            </a:r>
          </a:p>
          <a:p>
            <a:pPr fontAlgn="base"/>
            <a:endParaRPr lang="en-US" sz="2400" dirty="0"/>
          </a:p>
          <a:p>
            <a:pPr fontAlgn="base"/>
            <a:r>
              <a:rPr lang="en-US" sz="1800" dirty="0">
                <a:hlinkClick r:id="rId2"/>
              </a:rPr>
              <a:t>https://www.federalregister.gov/documents/2024/07/22/2024-15087/medicare-and-medicaid-programs-hospital-outpatient-prospective-payment-and-ambulatory-surgical</a:t>
            </a:r>
            <a:r>
              <a:rPr lang="en-US" sz="1800" dirty="0"/>
              <a:t> (pg. 78-103)</a:t>
            </a:r>
          </a:p>
          <a:p>
            <a:pPr fontAlgn="base"/>
            <a:endParaRPr lang="en-US" sz="2400" dirty="0"/>
          </a:p>
          <a:p>
            <a:pPr fontAlgn="base"/>
            <a:endParaRPr lang="en-US" sz="2400" dirty="0"/>
          </a:p>
          <a:p>
            <a:pPr fontAlgn="base"/>
            <a:endParaRPr lang="en-US" sz="2400" dirty="0"/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 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1585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40335-EBCD-D6BC-21C1-E03724C8D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Efforts - History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A92DEF-31AD-668C-85C1-BC0EDFD1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9EE7D5-DCFC-DC7A-15DF-BA2174F643A5}"/>
              </a:ext>
            </a:extLst>
          </p:cNvPr>
          <p:cNvSpPr txBox="1"/>
          <p:nvPr/>
        </p:nvSpPr>
        <p:spPr>
          <a:xfrm>
            <a:off x="202202" y="542858"/>
            <a:ext cx="11786007" cy="44731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endParaRPr lang="en-US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100" dirty="0"/>
              <a:t>H.R. 6948 </a:t>
            </a:r>
            <a:r>
              <a:rPr lang="en-US" sz="2100" i="0" dirty="0">
                <a:solidFill>
                  <a:srgbClr val="333333"/>
                </a:solidFill>
                <a:effectLst/>
              </a:rPr>
              <a:t>Medicare Diagnostic Radiopharmaceutical Payment Equity Act of 2018,</a:t>
            </a:r>
            <a:r>
              <a:rPr lang="en-US" sz="2100" dirty="0"/>
              <a:t> Rep. Holding (R-NC); Rep. Moulton (D-MA), 9/27/2018, 4 co-sponsors</a:t>
            </a:r>
          </a:p>
          <a:p>
            <a:pPr fontAlgn="base"/>
            <a:endParaRPr lang="en-US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100" dirty="0"/>
              <a:t>H.R. 3772 </a:t>
            </a:r>
            <a:r>
              <a:rPr lang="en-US" sz="2100" dirty="0">
                <a:effectLst/>
                <a:ea typeface="Calibri" panose="020F0502020204030204" pitchFamily="34" charset="0"/>
              </a:rPr>
              <a:t>Medicare Diagnostic Radiopharmaceutical Payment Equity Act of 2019</a:t>
            </a:r>
            <a:r>
              <a:rPr lang="en-US" sz="2100" dirty="0"/>
              <a:t>, Rep. Scott Peters (D-CA), Rep Holding (R-NC), 7/16/2019, 24 co-sponsors</a:t>
            </a:r>
          </a:p>
          <a:p>
            <a:pPr fontAlgn="base"/>
            <a:endParaRPr lang="en-US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100" dirty="0"/>
              <a:t>H.R. 4479 Facilitating Innovative Nuclear Diagnostics Act of 2021, Rep. Peters (D-CA) &amp; Rush (D-IL); Rep. Dunn (R-FL) &amp; Murphy (R-NC), 7/19/21, 41co-sponsors (22D, 19R) </a:t>
            </a:r>
          </a:p>
          <a:p>
            <a:pPr fontAlgn="base"/>
            <a:endParaRPr lang="en-US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100" dirty="0"/>
              <a:t>S. 2609 Facilitating Innovative Nuclear Diagnostics Act of 2021; Sen. Blackburn (R-TN), Sen. Baldwin (D-WI), 8/4/2021, 6 co-sponsors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100" b="1" dirty="0">
                <a:highlight>
                  <a:srgbClr val="FFFF00"/>
                </a:highlight>
              </a:rPr>
              <a:t>H.R. 1199 Facilitating Innovative Nuclear Diagnostics Act of 2023, Rep. Dunn (R-FL) &amp; Murphy (R-FL); Rep. Peters (D-CA) &amp; Sewell (D-AL); 2/27/2023; 15 original co-sponsors.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100" b="1" dirty="0">
              <a:highlight>
                <a:srgbClr val="FFFF00"/>
              </a:highlight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100" b="1" dirty="0">
                <a:highlight>
                  <a:srgbClr val="FFFF00"/>
                </a:highlight>
              </a:rPr>
              <a:t>S.1544 Facilitating Innovative Nuclear Diagnostics Act of 2023, Sen. Blackburn (R-TN) &amp; Sen. Tammy Baldwin (D-WI); 5/10/2023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543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5586-EDA8-45A3-91B9-3C69ED8A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Act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BBB2F4-4ADC-4263-ADB5-77C1AFA3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2417F5-9C38-4E56-B551-5A8E018CBAE9}"/>
              </a:ext>
            </a:extLst>
          </p:cNvPr>
          <p:cNvSpPr txBox="1"/>
          <p:nvPr/>
        </p:nvSpPr>
        <p:spPr>
          <a:xfrm>
            <a:off x="880156" y="944550"/>
            <a:ext cx="11096367" cy="36358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sz="2400" dirty="0"/>
              <a:t>Follows existing CMS payment policy (but with a higher cost threshold) that would cover only the high-precision </a:t>
            </a:r>
            <a:r>
              <a:rPr lang="en-US" sz="2400" dirty="0" err="1"/>
              <a:t>DxRP</a:t>
            </a:r>
            <a:r>
              <a:rPr lang="en-US" sz="2400" dirty="0"/>
              <a:t> that meet the following criteria:</a:t>
            </a:r>
          </a:p>
          <a:p>
            <a:pPr fontAlgn="base"/>
            <a:r>
              <a:rPr lang="en-US" sz="2400" dirty="0"/>
              <a:t>	</a:t>
            </a:r>
          </a:p>
          <a:p>
            <a:pPr marL="887002" lvl="1" indent="-342900" fontAlgn="base">
              <a:buFont typeface="Arial" panose="020B0604020202020204" pitchFamily="34" charset="0"/>
              <a:buChar char="•"/>
            </a:pPr>
            <a:r>
              <a:rPr lang="en-US" sz="2400" dirty="0"/>
              <a:t>FDA approval date after January 1, 2008; </a:t>
            </a:r>
          </a:p>
          <a:p>
            <a:pPr marL="887002" lvl="1" indent="-342900" fontAlgn="base">
              <a:buFont typeface="Arial" panose="020B0604020202020204" pitchFamily="34" charset="0"/>
              <a:buChar char="•"/>
            </a:pPr>
            <a:r>
              <a:rPr lang="en-US" sz="2400" dirty="0"/>
              <a:t>$500 cost threshold;</a:t>
            </a:r>
          </a:p>
          <a:p>
            <a:pPr marL="887002" lvl="1" indent="-342900" fontAlgn="base">
              <a:buFont typeface="Arial" panose="020B0604020202020204" pitchFamily="34" charset="0"/>
              <a:buChar char="•"/>
            </a:pPr>
            <a:r>
              <a:rPr lang="en-US" sz="2400" dirty="0"/>
              <a:t>beneficiary co-pay held harmless; and</a:t>
            </a:r>
          </a:p>
          <a:p>
            <a:pPr marL="887002" lvl="1" indent="-342900" fontAlgn="base">
              <a:buFont typeface="Arial" panose="020B0604020202020204" pitchFamily="34" charset="0"/>
              <a:buChar char="•"/>
            </a:pPr>
            <a:r>
              <a:rPr lang="en-US" sz="2400" dirty="0"/>
              <a:t>budget neutrality  </a:t>
            </a:r>
          </a:p>
          <a:p>
            <a:pPr fontAlgn="base"/>
            <a:endParaRPr lang="en-US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dirty="0"/>
              <a:t>Will ensure adequate Medicare reimbursement for newer-generation, high-precision diagnostics (comprise &gt;1-2% of total imaging procedures)</a:t>
            </a:r>
          </a:p>
          <a:p>
            <a:pPr fontAlgn="base"/>
            <a:endParaRPr lang="en-US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dirty="0"/>
              <a:t>Coalition of 130~ professional societies, physicians, patient groups, drug innovators, industry groups support FIND Act	</a:t>
            </a:r>
            <a:endParaRPr lang="en-US" sz="2400" dirty="0">
              <a:solidFill>
                <a:schemeClr val="bg2">
                  <a:lumMod val="10000"/>
                </a:schemeClr>
              </a:solidFill>
              <a:cs typeface="Calibri" panose="020F0502020204030204" pitchFamily="34" charset="0"/>
            </a:endParaRPr>
          </a:p>
          <a:p>
            <a:pPr fontAlgn="base"/>
            <a:endParaRPr lang="en-US" sz="2400" dirty="0"/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 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6442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0082-FEFC-1C2D-8BD9-9C9204E21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Coalition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C4A428-ABAD-8D38-C0A5-CCF426C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D490DE65-2EBC-DE77-DC89-07B22A9FD6FB}"/>
              </a:ext>
            </a:extLst>
          </p:cNvPr>
          <p:cNvSpPr txBox="1"/>
          <p:nvPr/>
        </p:nvSpPr>
        <p:spPr>
          <a:xfrm>
            <a:off x="512377" y="928611"/>
            <a:ext cx="2533650" cy="49784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AdMeTech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Advanced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Accelerator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Applications/Novartis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Aimed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Alamo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Breast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Alliance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 </a:t>
            </a:r>
            <a:r>
              <a:rPr sz="1000" spc="-10" dirty="0">
                <a:latin typeface="Calibri"/>
                <a:cs typeface="Calibri"/>
              </a:rPr>
              <a:t>Aging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Research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Alliance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Patient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Access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Alpha-</a:t>
            </a:r>
            <a:r>
              <a:rPr sz="1000" spc="-195" dirty="0">
                <a:latin typeface="Calibri"/>
                <a:cs typeface="Calibri"/>
              </a:rPr>
              <a:t>1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Alzheimer’s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Alzheimer’s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Los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Angeles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Behcet’s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Disease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Brain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Coalition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College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Nuclear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Medicine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College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Radiology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Disease</a:t>
            </a:r>
            <a:r>
              <a:rPr sz="1000" spc="-10" dirty="0">
                <a:latin typeface="Calibri"/>
                <a:cs typeface="Calibri"/>
              </a:rPr>
              <a:t> Association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Society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Neuroradiology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Society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Radiologic Technologists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AnCan</a:t>
            </a:r>
            <a:r>
              <a:rPr sz="1000" spc="-5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Arizona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Prostate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Coalition,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Autoimmune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Avery’s Hope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Best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Day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Ever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Biogen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Blue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Earth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Diagnostics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Blue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Hat</a:t>
            </a:r>
            <a:r>
              <a:rPr sz="1000" spc="-20" dirty="0">
                <a:latin typeface="Calibri"/>
                <a:cs typeface="Calibri"/>
              </a:rPr>
              <a:t> Bowtie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Bracco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Diagnostics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Brian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Grant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E7BC7EF6-33A5-A168-A6CB-038A16AA73AA}"/>
              </a:ext>
            </a:extLst>
          </p:cNvPr>
          <p:cNvSpPr txBox="1"/>
          <p:nvPr/>
        </p:nvSpPr>
        <p:spPr>
          <a:xfrm>
            <a:off x="3156829" y="939800"/>
            <a:ext cx="3089910" cy="49784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ABCs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Carcinoid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Cardinal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Health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Center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Medicine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Public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Interest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Cervivor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Clarity</a:t>
            </a:r>
            <a:r>
              <a:rPr sz="1000" spc="-5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Pharmaceuticals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Colorectal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25000"/>
              </a:lnSpc>
              <a:buChar char="•"/>
              <a:tabLst>
                <a:tab pos="241300" algn="l"/>
              </a:tabLst>
            </a:pPr>
            <a:r>
              <a:rPr sz="1000" dirty="0">
                <a:latin typeface="Calibri"/>
                <a:cs typeface="Calibri"/>
              </a:rPr>
              <a:t>Council 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Radionuclides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and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Radiopharmaceuticals,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 </a:t>
            </a:r>
            <a:r>
              <a:rPr sz="1000" spc="-10" dirty="0">
                <a:latin typeface="Calibri"/>
                <a:cs typeface="Calibri"/>
              </a:rPr>
              <a:t>(CORAR)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Curium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Dallas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Area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Society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Davis </a:t>
            </a:r>
            <a:r>
              <a:rPr sz="1000" spc="-20" dirty="0">
                <a:latin typeface="Calibri"/>
                <a:cs typeface="Calibri"/>
              </a:rPr>
              <a:t>Phinney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Diabetes</a:t>
            </a:r>
            <a:r>
              <a:rPr sz="1000" spc="-10" dirty="0">
                <a:latin typeface="Calibri"/>
                <a:cs typeface="Calibri"/>
              </a:rPr>
              <a:t> Leadership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Council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Diabetes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Patient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Advocacy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Coalition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Eckert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70" dirty="0">
                <a:latin typeface="Calibri"/>
                <a:cs typeface="Calibri"/>
              </a:rPr>
              <a:t>&amp;</a:t>
            </a:r>
            <a:r>
              <a:rPr sz="1000" dirty="0">
                <a:latin typeface="Calibri"/>
                <a:cs typeface="Calibri"/>
              </a:rPr>
              <a:t> Ziegler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Isotope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Products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Eckert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70" dirty="0">
                <a:latin typeface="Calibri"/>
                <a:cs typeface="Calibri"/>
              </a:rPr>
              <a:t>&amp;</a:t>
            </a:r>
            <a:r>
              <a:rPr sz="1000" dirty="0">
                <a:latin typeface="Calibri"/>
                <a:cs typeface="Calibri"/>
              </a:rPr>
              <a:t> Ziegler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Radiopharma,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Eden </a:t>
            </a:r>
            <a:r>
              <a:rPr sz="1000" spc="-20" dirty="0">
                <a:latin typeface="Calibri"/>
                <a:cs typeface="Calibri"/>
              </a:rPr>
              <a:t>Radioisotopes,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LLC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Eisai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Eli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Lilly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70" dirty="0">
                <a:latin typeface="Calibri"/>
                <a:cs typeface="Calibri"/>
              </a:rPr>
              <a:t>&amp;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Co.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FORCE: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Facing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Hereditary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Empowered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Friends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Parkinson’s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GE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HealthCare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Pharmaceutical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Diagnostics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Global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Liver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Institute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GO2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Lung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Cancer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30" dirty="0">
                <a:latin typeface="Calibri"/>
                <a:cs typeface="Calibri"/>
              </a:rPr>
              <a:t>Hawai’i</a:t>
            </a:r>
            <a:r>
              <a:rPr sz="1000" spc="-10" dirty="0">
                <a:latin typeface="Calibri"/>
                <a:cs typeface="Calibri"/>
              </a:rPr>
              <a:t> Parkinson Association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Healing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NET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A195669D-591F-0D33-C5CB-F19CEC5A26C8}"/>
              </a:ext>
            </a:extLst>
          </p:cNvPr>
          <p:cNvSpPr txBox="1"/>
          <p:nvPr/>
        </p:nvSpPr>
        <p:spPr>
          <a:xfrm>
            <a:off x="6471751" y="822285"/>
            <a:ext cx="3249930" cy="5014193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53365" indent="-227965">
              <a:lnSpc>
                <a:spcPct val="100000"/>
              </a:lnSpc>
              <a:spcBef>
                <a:spcPts val="4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Houston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Area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Society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ICAN,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International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10" dirty="0">
                <a:latin typeface="Calibri"/>
                <a:cs typeface="Calibri"/>
              </a:rPr>
              <a:t> Advocacy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Network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spc="-10" dirty="0">
                <a:latin typeface="Calibri"/>
                <a:cs typeface="Calibri"/>
              </a:rPr>
              <a:t>Infusion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Providers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spc="-25" dirty="0">
                <a:latin typeface="Calibri"/>
                <a:cs typeface="Calibri"/>
              </a:rPr>
              <a:t>International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Isotopes,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spc="-10" dirty="0">
                <a:latin typeface="Calibri"/>
                <a:cs typeface="Calibri"/>
              </a:rPr>
              <a:t>Ionetix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spc="-10" dirty="0">
                <a:latin typeface="Calibri"/>
                <a:cs typeface="Calibri"/>
              </a:rPr>
              <a:t>ITM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USA,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spc="-10" dirty="0">
                <a:latin typeface="Calibri"/>
                <a:cs typeface="Calibri"/>
              </a:rPr>
              <a:t>Jubilant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Radiopharma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spc="-10" dirty="0">
                <a:latin typeface="Calibri"/>
                <a:cs typeface="Calibri"/>
              </a:rPr>
              <a:t>Lantheus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Holdings,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Learn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Advocate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Connect: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Neuroendocrine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Tumor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Society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Lewy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Body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Dementia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Life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Molecular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Imaging</a:t>
            </a:r>
            <a:r>
              <a:rPr sz="1000" dirty="0">
                <a:latin typeface="Calibri"/>
                <a:cs typeface="Calibri"/>
              </a:rPr>
              <a:t> (Formerly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Piramal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Imaging)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Lobular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Breast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53365" algn="l"/>
              </a:tabLst>
            </a:pPr>
            <a:r>
              <a:rPr sz="1000" dirty="0">
                <a:latin typeface="Calibri"/>
                <a:cs typeface="Calibri"/>
              </a:rPr>
              <a:t>Looms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Lupus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Los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Angeles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Carcinoid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Neuroendocrine Tumor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Society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LUNGevity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35" dirty="0">
                <a:latin typeface="Calibri"/>
                <a:cs typeface="Calibri"/>
              </a:rPr>
              <a:t>Mayo</a:t>
            </a:r>
            <a:r>
              <a:rPr sz="1000" dirty="0">
                <a:latin typeface="Calibri"/>
                <a:cs typeface="Calibri"/>
              </a:rPr>
              <a:t> Clinic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Department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Radiology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Medical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Imaging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30" dirty="0">
                <a:latin typeface="Calibri"/>
                <a:cs typeface="Calibri"/>
              </a:rPr>
              <a:t>&amp;Technology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Alliance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(MITA)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MedTrace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METAvivor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Michael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J.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Fox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r>
              <a:rPr sz="1000" dirty="0">
                <a:latin typeface="Calibri"/>
                <a:cs typeface="Calibri"/>
              </a:rPr>
              <a:t> for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Parkinson’s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Research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Michigan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Parkinson’s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National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Alliance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Caregiving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National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Alliance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State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Prostate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10" dirty="0">
                <a:latin typeface="Calibri"/>
                <a:cs typeface="Calibri"/>
              </a:rPr>
              <a:t> Coalitions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National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Nuclear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Pharmacies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National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Minority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Quality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Forum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 err="1">
                <a:latin typeface="Calibri"/>
                <a:cs typeface="Calibri"/>
              </a:rPr>
              <a:t>Navidea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Biopharmaceuticals</a:t>
            </a:r>
            <a:endParaRPr sz="1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341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62D99F-AF74-F7DE-1B05-232B5784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D371-10BA-4525-95AD-053C52737E51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object 7">
            <a:extLst>
              <a:ext uri="{FF2B5EF4-FFF2-40B4-BE49-F238E27FC236}">
                <a16:creationId xmlns:a16="http://schemas.microsoft.com/office/drawing/2014/main" id="{CAF58C0A-F0B7-3EFB-D19A-7AD4E4684191}"/>
              </a:ext>
            </a:extLst>
          </p:cNvPr>
          <p:cNvSpPr txBox="1"/>
          <p:nvPr/>
        </p:nvSpPr>
        <p:spPr>
          <a:xfrm>
            <a:off x="1031358" y="921902"/>
            <a:ext cx="3153246" cy="5373266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Neuroendocrine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Tumor</a:t>
            </a:r>
            <a:r>
              <a:rPr sz="1000" spc="-20" dirty="0">
                <a:latin typeface="Calibri"/>
                <a:cs typeface="Calibri"/>
              </a:rPr>
              <a:t> Research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NorCal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CarciNET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Community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North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American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Neuroendocrine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Tumor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Society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(NANETS)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Northern California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PET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NorthStar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Medical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Technologies,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LLC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Northwest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Parkinson’s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One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Place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Oncidium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Optimal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Tracers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70" dirty="0">
                <a:latin typeface="Calibri"/>
                <a:cs typeface="Calibri"/>
              </a:rPr>
              <a:t>&amp;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35" dirty="0">
                <a:latin typeface="Calibri"/>
                <a:cs typeface="Calibri"/>
              </a:rPr>
              <a:t>Movement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Disorder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Alabama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Central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Florida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Parkinson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Northern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California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Parkinson Association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Carolinas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Parkinson Association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Rockies</a:t>
            </a:r>
            <a:endParaRPr lang="en-US" sz="1000" spc="-1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4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Parkinson</a:t>
            </a:r>
            <a:r>
              <a:rPr lang="en-US" sz="1000" spc="-2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Voice</a:t>
            </a:r>
            <a:r>
              <a:rPr lang="en-US" sz="1000" spc="-2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Project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20" dirty="0">
                <a:latin typeface="Calibri"/>
                <a:cs typeface="Calibri"/>
              </a:rPr>
              <a:t>Parkinson’s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Foundation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20" dirty="0">
                <a:latin typeface="Calibri"/>
                <a:cs typeface="Calibri"/>
              </a:rPr>
              <a:t>Parkinson’s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Resources</a:t>
            </a:r>
            <a:r>
              <a:rPr lang="en-US" sz="1000" dirty="0">
                <a:latin typeface="Calibri"/>
                <a:cs typeface="Calibri"/>
              </a:rPr>
              <a:t> of </a:t>
            </a:r>
            <a:r>
              <a:rPr lang="en-US" sz="1000" spc="-10" dirty="0">
                <a:latin typeface="Calibri"/>
                <a:cs typeface="Calibri"/>
              </a:rPr>
              <a:t>Oregon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20" dirty="0">
                <a:latin typeface="Calibri"/>
                <a:cs typeface="Calibri"/>
              </a:rPr>
              <a:t>Patient</a:t>
            </a:r>
            <a:r>
              <a:rPr lang="en-US" sz="1000" spc="10" dirty="0">
                <a:latin typeface="Calibri"/>
                <a:cs typeface="Calibri"/>
              </a:rPr>
              <a:t> </a:t>
            </a:r>
            <a:r>
              <a:rPr lang="en-US" sz="1000" spc="-20" dirty="0">
                <a:latin typeface="Calibri"/>
                <a:cs typeface="Calibri"/>
              </a:rPr>
              <a:t>Empowerment</a:t>
            </a:r>
            <a:r>
              <a:rPr lang="en-US" sz="1000" spc="1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Network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20" dirty="0">
                <a:latin typeface="Calibri"/>
                <a:cs typeface="Calibri"/>
              </a:rPr>
              <a:t>Patients</a:t>
            </a:r>
            <a:r>
              <a:rPr lang="en-US" sz="1000" spc="2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Rising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dirty="0">
                <a:latin typeface="Calibri"/>
                <a:cs typeface="Calibri"/>
              </a:rPr>
              <a:t>PD</a:t>
            </a:r>
            <a:r>
              <a:rPr lang="en-US" sz="1000" spc="1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Avengers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People</a:t>
            </a:r>
            <a:r>
              <a:rPr lang="en-US" sz="1000" spc="-35" dirty="0">
                <a:latin typeface="Calibri"/>
                <a:cs typeface="Calibri"/>
              </a:rPr>
              <a:t> </a:t>
            </a:r>
            <a:r>
              <a:rPr lang="en-US" sz="1000" spc="-20" dirty="0">
                <a:latin typeface="Calibri"/>
                <a:cs typeface="Calibri"/>
              </a:rPr>
              <a:t>with</a:t>
            </a:r>
            <a:r>
              <a:rPr lang="en-US" sz="1000" spc="-3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Empathy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 err="1">
                <a:latin typeface="Calibri"/>
                <a:cs typeface="Calibri"/>
              </a:rPr>
              <a:t>PharmaLogic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dirty="0" err="1">
                <a:latin typeface="Calibri"/>
                <a:cs typeface="Calibri"/>
              </a:rPr>
              <a:t>Pheo</a:t>
            </a:r>
            <a:r>
              <a:rPr lang="en-US" sz="1000" spc="-4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Para</a:t>
            </a:r>
            <a:r>
              <a:rPr lang="en-US" sz="1000" spc="-4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Alliance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20" dirty="0">
                <a:latin typeface="Calibri"/>
                <a:cs typeface="Calibri"/>
              </a:rPr>
              <a:t>Power</a:t>
            </a:r>
            <a:r>
              <a:rPr lang="en-US" sz="1000" dirty="0">
                <a:latin typeface="Calibri"/>
                <a:cs typeface="Calibri"/>
              </a:rPr>
              <a:t> for </a:t>
            </a:r>
            <a:r>
              <a:rPr lang="en-US" sz="1000" spc="-10" dirty="0">
                <a:latin typeface="Calibri"/>
                <a:cs typeface="Calibri"/>
              </a:rPr>
              <a:t>Parkinson’s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20" dirty="0">
                <a:latin typeface="Calibri"/>
                <a:cs typeface="Calibri"/>
              </a:rPr>
              <a:t>Power</a:t>
            </a:r>
            <a:r>
              <a:rPr lang="en-US" sz="1000" spc="-10" dirty="0">
                <a:latin typeface="Calibri"/>
                <a:cs typeface="Calibri"/>
              </a:rPr>
              <a:t> over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Parkinson’s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endParaRPr sz="1000" dirty="0">
              <a:latin typeface="Calibri"/>
              <a:cs typeface="Calibri"/>
            </a:endParaRPr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id="{F7650E59-F423-384E-5C93-B9E58DE932E3}"/>
              </a:ext>
            </a:extLst>
          </p:cNvPr>
          <p:cNvSpPr txBox="1"/>
          <p:nvPr/>
        </p:nvSpPr>
        <p:spPr>
          <a:xfrm>
            <a:off x="6088118" y="921903"/>
            <a:ext cx="3249930" cy="5014193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Practicing</a:t>
            </a:r>
            <a:r>
              <a:rPr lang="en-US" sz="1000" spc="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Physicians</a:t>
            </a:r>
            <a:r>
              <a:rPr lang="en-US" sz="1000" spc="5" dirty="0">
                <a:latin typeface="Calibri"/>
                <a:cs typeface="Calibri"/>
              </a:rPr>
              <a:t> </a:t>
            </a:r>
            <a:r>
              <a:rPr lang="en-US" sz="1000" dirty="0">
                <a:latin typeface="Calibri"/>
                <a:cs typeface="Calibri"/>
              </a:rPr>
              <a:t>of</a:t>
            </a:r>
            <a:r>
              <a:rPr lang="en-US" sz="1000" spc="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America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Prostate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Conditions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Education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Council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Prostate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20" dirty="0">
                <a:latin typeface="Calibri"/>
                <a:cs typeface="Calibri"/>
              </a:rPr>
              <a:t>Health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Education</a:t>
            </a:r>
            <a:r>
              <a:rPr lang="en-US" sz="1000" spc="-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Network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Rare</a:t>
            </a:r>
            <a:r>
              <a:rPr lang="en-US" sz="1000" spc="-25" dirty="0">
                <a:latin typeface="Calibri"/>
                <a:cs typeface="Calibri"/>
              </a:rPr>
              <a:t> </a:t>
            </a:r>
            <a:r>
              <a:rPr lang="en-US" sz="1000" dirty="0">
                <a:latin typeface="Calibri"/>
                <a:cs typeface="Calibri"/>
              </a:rPr>
              <a:t>Access</a:t>
            </a:r>
            <a:r>
              <a:rPr lang="en-US" sz="1000" spc="-25" dirty="0">
                <a:latin typeface="Calibri"/>
                <a:cs typeface="Calibri"/>
              </a:rPr>
              <a:t> </a:t>
            </a:r>
            <a:r>
              <a:rPr lang="en-US" sz="1000" dirty="0">
                <a:latin typeface="Calibri"/>
                <a:cs typeface="Calibri"/>
              </a:rPr>
              <a:t>Action</a:t>
            </a:r>
            <a:r>
              <a:rPr lang="en-US" sz="1000" spc="-2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Project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 err="1">
                <a:latin typeface="Calibri"/>
                <a:cs typeface="Calibri"/>
              </a:rPr>
              <a:t>RetireSafe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Say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Yes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to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Hope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lang="en-US" sz="1000" spc="-10" dirty="0">
                <a:latin typeface="Calibri"/>
                <a:cs typeface="Calibri"/>
              </a:rPr>
              <a:t>Right</a:t>
            </a:r>
            <a:r>
              <a:rPr lang="en-US" sz="1000" spc="-15" dirty="0">
                <a:latin typeface="Calibri"/>
                <a:cs typeface="Calibri"/>
              </a:rPr>
              <a:t> </a:t>
            </a:r>
            <a:r>
              <a:rPr lang="en-US" sz="1000" dirty="0">
                <a:latin typeface="Calibri"/>
                <a:cs typeface="Calibri"/>
              </a:rPr>
              <a:t>Scan</a:t>
            </a:r>
            <a:r>
              <a:rPr lang="en-US" sz="1000" spc="-15" dirty="0">
                <a:latin typeface="Calibri"/>
                <a:cs typeface="Calibri"/>
              </a:rPr>
              <a:t> </a:t>
            </a:r>
            <a:r>
              <a:rPr lang="en-US" sz="1000" spc="-10" dirty="0">
                <a:latin typeface="Calibri"/>
                <a:cs typeface="Calibri"/>
              </a:rPr>
              <a:t>Right</a:t>
            </a:r>
            <a:r>
              <a:rPr lang="en-US" sz="1000" spc="-15" dirty="0">
                <a:latin typeface="Calibri"/>
                <a:cs typeface="Calibri"/>
              </a:rPr>
              <a:t> </a:t>
            </a:r>
            <a:r>
              <a:rPr lang="en-US" sz="1000" spc="-20" dirty="0">
                <a:latin typeface="Calibri"/>
                <a:cs typeface="Calibri"/>
              </a:rPr>
              <a:t>Time</a:t>
            </a:r>
            <a:endParaRPr lang="en-US"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SHINE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Medical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Technologies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Siemens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Healthineers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Society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 </a:t>
            </a:r>
            <a:r>
              <a:rPr sz="1000" spc="-10" dirty="0">
                <a:latin typeface="Calibri"/>
                <a:cs typeface="Calibri"/>
              </a:rPr>
              <a:t>Nuclear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Medicine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70" dirty="0">
                <a:latin typeface="Calibri"/>
                <a:cs typeface="Calibri"/>
              </a:rPr>
              <a:t>&amp;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Molecular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Imaging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(SNMMI)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SOFIE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SSADH</a:t>
            </a:r>
            <a:r>
              <a:rPr sz="1000" spc="9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Sun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Pharmaceutical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Industries,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41300" marR="323850" indent="-228600">
              <a:lnSpc>
                <a:spcPct val="125000"/>
              </a:lnSpc>
              <a:buChar char="•"/>
              <a:tabLst>
                <a:tab pos="241300" algn="l"/>
              </a:tabLst>
            </a:pPr>
            <a:r>
              <a:rPr sz="1000" dirty="0">
                <a:latin typeface="Calibri"/>
                <a:cs typeface="Calibri"/>
              </a:rPr>
              <a:t>Support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for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People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with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Oral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Head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and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Neck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Cancer (SPOHNC)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SYNGAP1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Foundation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Telix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25" dirty="0">
                <a:latin typeface="Calibri"/>
                <a:cs typeface="Calibri"/>
              </a:rPr>
              <a:t>Pharmaceuticals,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0" dirty="0">
                <a:latin typeface="Calibri"/>
                <a:cs typeface="Calibri"/>
              </a:rPr>
              <a:t>TerraPower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Isotopes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30" dirty="0">
                <a:latin typeface="Calibri"/>
                <a:cs typeface="Calibri"/>
              </a:rPr>
              <a:t>Texas </a:t>
            </a:r>
            <a:r>
              <a:rPr sz="1000" spc="-10" dirty="0">
                <a:latin typeface="Calibri"/>
                <a:cs typeface="Calibri"/>
              </a:rPr>
              <a:t>Rare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ThyCa: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Thyroid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Survivors’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Association,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Upequity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25" dirty="0">
                <a:latin typeface="Calibri"/>
                <a:cs typeface="Calibri"/>
              </a:rPr>
              <a:t>Veterans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Prostate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Cancer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Awareness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Inc.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Voices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Alzheimer’s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Wisconsin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Rare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20" dirty="0">
                <a:latin typeface="Calibri"/>
                <a:cs typeface="Calibri"/>
              </a:rPr>
              <a:t>Disease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Alliance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spc="-10" dirty="0">
                <a:latin typeface="Calibri"/>
                <a:cs typeface="Calibri"/>
              </a:rPr>
              <a:t>Young</a:t>
            </a:r>
            <a:r>
              <a:rPr sz="1000" spc="-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Survival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Coalition</a:t>
            </a:r>
            <a:endParaRPr sz="1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00"/>
              </a:spcBef>
              <a:buChar char="•"/>
              <a:tabLst>
                <a:tab pos="240665" algn="l"/>
              </a:tabLst>
            </a:pPr>
            <a:r>
              <a:rPr sz="1000" dirty="0">
                <a:latin typeface="Calibri"/>
                <a:cs typeface="Calibri"/>
              </a:rPr>
              <a:t>ZERO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Prostate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Cancer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B16254-4468-493E-D701-68B342E1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24" y="82338"/>
            <a:ext cx="11431388" cy="803383"/>
          </a:xfrm>
        </p:spPr>
        <p:txBody>
          <a:bodyPr/>
          <a:lstStyle/>
          <a:p>
            <a:r>
              <a:rPr lang="en-US" dirty="0"/>
              <a:t>Coalition </a:t>
            </a:r>
          </a:p>
        </p:txBody>
      </p:sp>
    </p:spTree>
    <p:extLst>
      <p:ext uri="{BB962C8B-B14F-4D97-AF65-F5344CB8AC3E}">
        <p14:creationId xmlns:p14="http://schemas.microsoft.com/office/powerpoint/2010/main" val="163075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404040"/>
      </a:dk1>
      <a:lt1>
        <a:srgbClr val="FFFFFF"/>
      </a:lt1>
      <a:dk2>
        <a:srgbClr val="002D05"/>
      </a:dk2>
      <a:lt2>
        <a:srgbClr val="EBEBEB"/>
      </a:lt2>
      <a:accent1>
        <a:srgbClr val="00A256"/>
      </a:accent1>
      <a:accent2>
        <a:srgbClr val="74DD48"/>
      </a:accent2>
      <a:accent3>
        <a:srgbClr val="002C05"/>
      </a:accent3>
      <a:accent4>
        <a:srgbClr val="FFBE06"/>
      </a:accent4>
      <a:accent5>
        <a:srgbClr val="167DFF"/>
      </a:accent5>
      <a:accent6>
        <a:srgbClr val="FF7D1E"/>
      </a:accent6>
      <a:hlink>
        <a:srgbClr val="404040"/>
      </a:hlink>
      <a:folHlink>
        <a:srgbClr val="404040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6350">
          <a:noFill/>
          <a:prstDash val="sysDash"/>
        </a:ln>
      </a:spPr>
      <a:bodyPr wrap="square" lIns="45720" tIns="45720" rIns="45720" bIns="45720" rtlCol="0">
        <a:noAutofit/>
      </a:bodyPr>
      <a:lstStyle>
        <a:defPPr marL="169863" indent="-169863" algn="l">
          <a:lnSpc>
            <a:spcPct val="105000"/>
          </a:lnSpc>
          <a:spcAft>
            <a:spcPts val="600"/>
          </a:spcAft>
          <a:buClr>
            <a:schemeClr val="accent1"/>
          </a:buClr>
          <a:buFont typeface="Arial" panose="020B0604020202020204" pitchFamily="34" charset="0"/>
          <a:buChar char="•"/>
          <a:defRPr sz="1400" spc="-2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NTH PowerPoint_Template_R03_23MAY2022" id="{57FBCDCE-6354-C147-BE49-003F345A96B5}" vid="{F590A7AE-989D-D545-A30D-43D7BE9CB4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881D8A0BCFF94C9514C4E7C1D4B203" ma:contentTypeVersion="2" ma:contentTypeDescription="Create a new document." ma:contentTypeScope="" ma:versionID="52ed0a6b2b35eec75c0bb369157b1b69">
  <xsd:schema xmlns:xsd="http://www.w3.org/2001/XMLSchema" xmlns:xs="http://www.w3.org/2001/XMLSchema" xmlns:p="http://schemas.microsoft.com/office/2006/metadata/properties" xmlns:ns2="24a897dc-fd47-4400-a6e3-946b88d4c491" targetNamespace="http://schemas.microsoft.com/office/2006/metadata/properties" ma:root="true" ma:fieldsID="17e6588c9a3cb7188563c549dd365c69" ns2:_="">
    <xsd:import namespace="24a897dc-fd47-4400-a6e3-946b88d4c4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897dc-fd47-4400-a6e3-946b88d4c4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B4D3F4-AF75-46DD-9AAF-1709DAFB25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9CA3FD-E9CE-400A-AD7C-A3AA8E7D24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897dc-fd47-4400-a6e3-946b88d4c4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F2ED06-6DB6-4D68-BCC3-37CFBCA30F45}">
  <ds:schemaRefs>
    <ds:schemaRef ds:uri="http://schemas.microsoft.com/office/infopath/2007/PartnerControls"/>
    <ds:schemaRef ds:uri="http://www.w3.org/XML/1998/namespace"/>
    <ds:schemaRef ds:uri="2de50c66-de18-4f67-9c8b-e6d316a46f29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dfc2a0d9-9747-48fb-97f5-f1a428af61a3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40207</TotalTime>
  <Words>2391</Words>
  <Application>Microsoft Office PowerPoint</Application>
  <PresentationFormat>Widescreen</PresentationFormat>
  <Paragraphs>437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Office Theme</vt:lpstr>
      <vt:lpstr>FIND Act:  Legislative Solution to Medicare HOPPS Underpayment of Diagnostic Radiopharmaceuticals</vt:lpstr>
      <vt:lpstr>Background – CMS “Policy Packaging” of DxRPs</vt:lpstr>
      <vt:lpstr>CY 2024 OPPS Precision DxRP Payments – Fraction of the Cost</vt:lpstr>
      <vt:lpstr>Timeline of Engagement with CMS and OPPS Rulemaking</vt:lpstr>
      <vt:lpstr>CMS HOPPS 2025 Proposal (July 10, 2024; published 7/22/2024)  </vt:lpstr>
      <vt:lpstr>Legislative Efforts - History</vt:lpstr>
      <vt:lpstr>FIND Act  </vt:lpstr>
      <vt:lpstr>Coalition </vt:lpstr>
      <vt:lpstr>Coalition </vt:lpstr>
      <vt:lpstr>FIND ACT Status</vt:lpstr>
      <vt:lpstr>FIND Act – what you can do</vt:lpstr>
      <vt:lpstr>   THANK YOU!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Presentation Headline Here</dc:title>
  <dc:creator>Vickie Pointer</dc:creator>
  <cp:lastModifiedBy>Goldman, Ira N</cp:lastModifiedBy>
  <cp:revision>232</cp:revision>
  <dcterms:created xsi:type="dcterms:W3CDTF">2022-05-26T10:12:25Z</dcterms:created>
  <dcterms:modified xsi:type="dcterms:W3CDTF">2024-08-30T14:50:02Z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0x010100A8881D8A0BCFF94C9514C4E7C1D4B203</vt:lpwstr>
  </property>
</Properties>
</file>